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5"/>
  </p:notesMasterIdLst>
  <p:sldIdLst>
    <p:sldId id="264" r:id="rId2"/>
    <p:sldId id="263" r:id="rId3"/>
    <p:sldId id="269" r:id="rId4"/>
    <p:sldId id="259" r:id="rId5"/>
    <p:sldId id="267" r:id="rId6"/>
    <p:sldId id="257" r:id="rId7"/>
    <p:sldId id="258" r:id="rId8"/>
    <p:sldId id="260" r:id="rId9"/>
    <p:sldId id="261" r:id="rId10"/>
    <p:sldId id="268" r:id="rId11"/>
    <p:sldId id="265" r:id="rId12"/>
    <p:sldId id="266" r:id="rId13"/>
    <p:sldId id="262"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00" autoAdjust="0"/>
    <p:restoredTop sz="94660"/>
  </p:normalViewPr>
  <p:slideViewPr>
    <p:cSldViewPr snapToGrid="0">
      <p:cViewPr varScale="1">
        <p:scale>
          <a:sx n="68" d="100"/>
          <a:sy n="68" d="100"/>
        </p:scale>
        <p:origin x="81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IN"/>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B515DD2-5968-4808-9E39-E3B5F3065070}" type="datetimeFigureOut">
              <a:rPr lang="en-IN" smtClean="0"/>
              <a:t>17-10-2025</a:t>
            </a:fld>
            <a:endParaRPr lang="en-IN"/>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IN"/>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IN"/>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DC9E546-CBDA-40CA-BC1A-81C017F58E73}" type="slidenum">
              <a:rPr lang="en-IN" smtClean="0"/>
              <a:t>‹#›</a:t>
            </a:fld>
            <a:endParaRPr lang="en-IN"/>
          </a:p>
        </p:txBody>
      </p:sp>
    </p:spTree>
    <p:extLst>
      <p:ext uri="{BB962C8B-B14F-4D97-AF65-F5344CB8AC3E}">
        <p14:creationId xmlns:p14="http://schemas.microsoft.com/office/powerpoint/2010/main" val="275769340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5"/>
          </p:nvPr>
        </p:nvSpPr>
        <p:spPr/>
        <p:txBody>
          <a:bodyPr/>
          <a:lstStyle/>
          <a:p>
            <a:fld id="{6DC9E546-CBDA-40CA-BC1A-81C017F58E73}" type="slidenum">
              <a:rPr lang="en-IN" smtClean="0"/>
              <a:t>13</a:t>
            </a:fld>
            <a:endParaRPr lang="en-IN"/>
          </a:p>
        </p:txBody>
      </p:sp>
    </p:spTree>
    <p:extLst>
      <p:ext uri="{BB962C8B-B14F-4D97-AF65-F5344CB8AC3E}">
        <p14:creationId xmlns:p14="http://schemas.microsoft.com/office/powerpoint/2010/main" val="421241762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5C15EE-6C71-2AD7-1E04-1061A950B8E1}"/>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IN"/>
          </a:p>
        </p:txBody>
      </p:sp>
      <p:sp>
        <p:nvSpPr>
          <p:cNvPr id="3" name="Subtitle 2">
            <a:extLst>
              <a:ext uri="{FF2B5EF4-FFF2-40B4-BE49-F238E27FC236}">
                <a16:creationId xmlns:a16="http://schemas.microsoft.com/office/drawing/2014/main" id="{813563C2-2915-C10E-7AEE-E03CCE2DB12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IN"/>
          </a:p>
        </p:txBody>
      </p:sp>
      <p:sp>
        <p:nvSpPr>
          <p:cNvPr id="4" name="Date Placeholder 3">
            <a:extLst>
              <a:ext uri="{FF2B5EF4-FFF2-40B4-BE49-F238E27FC236}">
                <a16:creationId xmlns:a16="http://schemas.microsoft.com/office/drawing/2014/main" id="{81AC1C81-388D-75A8-1752-B6AC6E8F0E1A}"/>
              </a:ext>
            </a:extLst>
          </p:cNvPr>
          <p:cNvSpPr>
            <a:spLocks noGrp="1"/>
          </p:cNvSpPr>
          <p:nvPr>
            <p:ph type="dt" sz="half" idx="10"/>
          </p:nvPr>
        </p:nvSpPr>
        <p:spPr/>
        <p:txBody>
          <a:bodyPr/>
          <a:lstStyle/>
          <a:p>
            <a:fld id="{159247E0-A898-4B0F-8003-4B9B962075BA}" type="datetimeFigureOut">
              <a:rPr lang="en-IN" smtClean="0"/>
              <a:t>17-10-2025</a:t>
            </a:fld>
            <a:endParaRPr lang="en-IN"/>
          </a:p>
        </p:txBody>
      </p:sp>
      <p:sp>
        <p:nvSpPr>
          <p:cNvPr id="5" name="Footer Placeholder 4">
            <a:extLst>
              <a:ext uri="{FF2B5EF4-FFF2-40B4-BE49-F238E27FC236}">
                <a16:creationId xmlns:a16="http://schemas.microsoft.com/office/drawing/2014/main" id="{838C6333-C71B-7A2A-D82F-9B6DA94F7A48}"/>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D9A2329E-8ACC-DF91-EE57-7EEB62CE93CA}"/>
              </a:ext>
            </a:extLst>
          </p:cNvPr>
          <p:cNvSpPr>
            <a:spLocks noGrp="1"/>
          </p:cNvSpPr>
          <p:nvPr>
            <p:ph type="sldNum" sz="quarter" idx="12"/>
          </p:nvPr>
        </p:nvSpPr>
        <p:spPr/>
        <p:txBody>
          <a:bodyPr/>
          <a:lstStyle/>
          <a:p>
            <a:fld id="{3CA4E2A9-1EF9-4428-8A62-A51189B35D36}" type="slidenum">
              <a:rPr lang="en-IN" smtClean="0"/>
              <a:t>‹#›</a:t>
            </a:fld>
            <a:endParaRPr lang="en-IN"/>
          </a:p>
        </p:txBody>
      </p:sp>
    </p:spTree>
    <p:extLst>
      <p:ext uri="{BB962C8B-B14F-4D97-AF65-F5344CB8AC3E}">
        <p14:creationId xmlns:p14="http://schemas.microsoft.com/office/powerpoint/2010/main" val="297173750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0C6470-FB43-230F-5BEA-37A3575E8066}"/>
              </a:ext>
            </a:extLst>
          </p:cNvPr>
          <p:cNvSpPr>
            <a:spLocks noGrp="1"/>
          </p:cNvSpPr>
          <p:nvPr>
            <p:ph type="title"/>
          </p:nvPr>
        </p:nvSpPr>
        <p:spPr/>
        <p:txBody>
          <a:bodyPr/>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B8A79EA9-59D9-C801-8550-12B3F45D8366}"/>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84FAC479-A7F1-1B1D-AEA2-3A2DAC7E068D}"/>
              </a:ext>
            </a:extLst>
          </p:cNvPr>
          <p:cNvSpPr>
            <a:spLocks noGrp="1"/>
          </p:cNvSpPr>
          <p:nvPr>
            <p:ph type="dt" sz="half" idx="10"/>
          </p:nvPr>
        </p:nvSpPr>
        <p:spPr/>
        <p:txBody>
          <a:bodyPr/>
          <a:lstStyle/>
          <a:p>
            <a:fld id="{159247E0-A898-4B0F-8003-4B9B962075BA}" type="datetimeFigureOut">
              <a:rPr lang="en-IN" smtClean="0"/>
              <a:t>17-10-2025</a:t>
            </a:fld>
            <a:endParaRPr lang="en-IN"/>
          </a:p>
        </p:txBody>
      </p:sp>
      <p:sp>
        <p:nvSpPr>
          <p:cNvPr id="5" name="Footer Placeholder 4">
            <a:extLst>
              <a:ext uri="{FF2B5EF4-FFF2-40B4-BE49-F238E27FC236}">
                <a16:creationId xmlns:a16="http://schemas.microsoft.com/office/drawing/2014/main" id="{AE3912E3-4414-1140-E942-7F138B6FC2D1}"/>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D6426EB4-54A1-8871-0101-AE6C2BD98942}"/>
              </a:ext>
            </a:extLst>
          </p:cNvPr>
          <p:cNvSpPr>
            <a:spLocks noGrp="1"/>
          </p:cNvSpPr>
          <p:nvPr>
            <p:ph type="sldNum" sz="quarter" idx="12"/>
          </p:nvPr>
        </p:nvSpPr>
        <p:spPr/>
        <p:txBody>
          <a:bodyPr/>
          <a:lstStyle/>
          <a:p>
            <a:fld id="{3CA4E2A9-1EF9-4428-8A62-A51189B35D36}" type="slidenum">
              <a:rPr lang="en-IN" smtClean="0"/>
              <a:t>‹#›</a:t>
            </a:fld>
            <a:endParaRPr lang="en-IN"/>
          </a:p>
        </p:txBody>
      </p:sp>
    </p:spTree>
    <p:extLst>
      <p:ext uri="{BB962C8B-B14F-4D97-AF65-F5344CB8AC3E}">
        <p14:creationId xmlns:p14="http://schemas.microsoft.com/office/powerpoint/2010/main" val="108588250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01E3A59A-2C68-07B6-3D61-7D29B73AD33A}"/>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C5273742-24D3-A6F6-9422-479253AD7AE3}"/>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AE572EDB-A560-7566-F97A-03D2B118C5B0}"/>
              </a:ext>
            </a:extLst>
          </p:cNvPr>
          <p:cNvSpPr>
            <a:spLocks noGrp="1"/>
          </p:cNvSpPr>
          <p:nvPr>
            <p:ph type="dt" sz="half" idx="10"/>
          </p:nvPr>
        </p:nvSpPr>
        <p:spPr/>
        <p:txBody>
          <a:bodyPr/>
          <a:lstStyle/>
          <a:p>
            <a:fld id="{159247E0-A898-4B0F-8003-4B9B962075BA}" type="datetimeFigureOut">
              <a:rPr lang="en-IN" smtClean="0"/>
              <a:t>17-10-2025</a:t>
            </a:fld>
            <a:endParaRPr lang="en-IN"/>
          </a:p>
        </p:txBody>
      </p:sp>
      <p:sp>
        <p:nvSpPr>
          <p:cNvPr id="5" name="Footer Placeholder 4">
            <a:extLst>
              <a:ext uri="{FF2B5EF4-FFF2-40B4-BE49-F238E27FC236}">
                <a16:creationId xmlns:a16="http://schemas.microsoft.com/office/drawing/2014/main" id="{14A24688-71F5-8D93-1CCB-96B7BE1EE1EA}"/>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CB033BAF-64CC-A761-9A2C-E58E6B79DADA}"/>
              </a:ext>
            </a:extLst>
          </p:cNvPr>
          <p:cNvSpPr>
            <a:spLocks noGrp="1"/>
          </p:cNvSpPr>
          <p:nvPr>
            <p:ph type="sldNum" sz="quarter" idx="12"/>
          </p:nvPr>
        </p:nvSpPr>
        <p:spPr/>
        <p:txBody>
          <a:bodyPr/>
          <a:lstStyle/>
          <a:p>
            <a:fld id="{3CA4E2A9-1EF9-4428-8A62-A51189B35D36}" type="slidenum">
              <a:rPr lang="en-IN" smtClean="0"/>
              <a:t>‹#›</a:t>
            </a:fld>
            <a:endParaRPr lang="en-IN"/>
          </a:p>
        </p:txBody>
      </p:sp>
    </p:spTree>
    <p:extLst>
      <p:ext uri="{BB962C8B-B14F-4D97-AF65-F5344CB8AC3E}">
        <p14:creationId xmlns:p14="http://schemas.microsoft.com/office/powerpoint/2010/main" val="36682793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4CF1E0-6C8E-285C-C454-0C042F1F3508}"/>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49528004-6749-4944-5721-B6B77A20D831}"/>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01E5BD2A-003D-C97B-F13D-AFCA022C64C8}"/>
              </a:ext>
            </a:extLst>
          </p:cNvPr>
          <p:cNvSpPr>
            <a:spLocks noGrp="1"/>
          </p:cNvSpPr>
          <p:nvPr>
            <p:ph type="dt" sz="half" idx="10"/>
          </p:nvPr>
        </p:nvSpPr>
        <p:spPr/>
        <p:txBody>
          <a:bodyPr/>
          <a:lstStyle/>
          <a:p>
            <a:fld id="{159247E0-A898-4B0F-8003-4B9B962075BA}" type="datetimeFigureOut">
              <a:rPr lang="en-IN" smtClean="0"/>
              <a:t>17-10-2025</a:t>
            </a:fld>
            <a:endParaRPr lang="en-IN"/>
          </a:p>
        </p:txBody>
      </p:sp>
      <p:sp>
        <p:nvSpPr>
          <p:cNvPr id="5" name="Footer Placeholder 4">
            <a:extLst>
              <a:ext uri="{FF2B5EF4-FFF2-40B4-BE49-F238E27FC236}">
                <a16:creationId xmlns:a16="http://schemas.microsoft.com/office/drawing/2014/main" id="{AB46826B-92B7-1E31-C073-C3DFCCA8D5CC}"/>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AFCF19E2-E77A-372B-E7AB-5D9B02D322CE}"/>
              </a:ext>
            </a:extLst>
          </p:cNvPr>
          <p:cNvSpPr>
            <a:spLocks noGrp="1"/>
          </p:cNvSpPr>
          <p:nvPr>
            <p:ph type="sldNum" sz="quarter" idx="12"/>
          </p:nvPr>
        </p:nvSpPr>
        <p:spPr/>
        <p:txBody>
          <a:bodyPr/>
          <a:lstStyle/>
          <a:p>
            <a:fld id="{3CA4E2A9-1EF9-4428-8A62-A51189B35D36}" type="slidenum">
              <a:rPr lang="en-IN" smtClean="0"/>
              <a:t>‹#›</a:t>
            </a:fld>
            <a:endParaRPr lang="en-IN"/>
          </a:p>
        </p:txBody>
      </p:sp>
    </p:spTree>
    <p:extLst>
      <p:ext uri="{BB962C8B-B14F-4D97-AF65-F5344CB8AC3E}">
        <p14:creationId xmlns:p14="http://schemas.microsoft.com/office/powerpoint/2010/main" val="251513265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42D762-1C0D-12EE-4B90-BE1E3592B779}"/>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IN"/>
          </a:p>
        </p:txBody>
      </p:sp>
      <p:sp>
        <p:nvSpPr>
          <p:cNvPr id="3" name="Text Placeholder 2">
            <a:extLst>
              <a:ext uri="{FF2B5EF4-FFF2-40B4-BE49-F238E27FC236}">
                <a16:creationId xmlns:a16="http://schemas.microsoft.com/office/drawing/2014/main" id="{13DD06B9-0466-9ECA-2A88-32E3C364B5E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E9FB62C1-EA33-1F0E-AA2A-4AE377A7F72B}"/>
              </a:ext>
            </a:extLst>
          </p:cNvPr>
          <p:cNvSpPr>
            <a:spLocks noGrp="1"/>
          </p:cNvSpPr>
          <p:nvPr>
            <p:ph type="dt" sz="half" idx="10"/>
          </p:nvPr>
        </p:nvSpPr>
        <p:spPr/>
        <p:txBody>
          <a:bodyPr/>
          <a:lstStyle/>
          <a:p>
            <a:fld id="{159247E0-A898-4B0F-8003-4B9B962075BA}" type="datetimeFigureOut">
              <a:rPr lang="en-IN" smtClean="0"/>
              <a:t>17-10-2025</a:t>
            </a:fld>
            <a:endParaRPr lang="en-IN"/>
          </a:p>
        </p:txBody>
      </p:sp>
      <p:sp>
        <p:nvSpPr>
          <p:cNvPr id="5" name="Footer Placeholder 4">
            <a:extLst>
              <a:ext uri="{FF2B5EF4-FFF2-40B4-BE49-F238E27FC236}">
                <a16:creationId xmlns:a16="http://schemas.microsoft.com/office/drawing/2014/main" id="{AEFFA86D-5451-9067-6713-9241F06B5629}"/>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C57375E0-73D8-27F5-2B16-A6C2AC973D02}"/>
              </a:ext>
            </a:extLst>
          </p:cNvPr>
          <p:cNvSpPr>
            <a:spLocks noGrp="1"/>
          </p:cNvSpPr>
          <p:nvPr>
            <p:ph type="sldNum" sz="quarter" idx="12"/>
          </p:nvPr>
        </p:nvSpPr>
        <p:spPr/>
        <p:txBody>
          <a:bodyPr/>
          <a:lstStyle/>
          <a:p>
            <a:fld id="{3CA4E2A9-1EF9-4428-8A62-A51189B35D36}" type="slidenum">
              <a:rPr lang="en-IN" smtClean="0"/>
              <a:t>‹#›</a:t>
            </a:fld>
            <a:endParaRPr lang="en-IN"/>
          </a:p>
        </p:txBody>
      </p:sp>
    </p:spTree>
    <p:extLst>
      <p:ext uri="{BB962C8B-B14F-4D97-AF65-F5344CB8AC3E}">
        <p14:creationId xmlns:p14="http://schemas.microsoft.com/office/powerpoint/2010/main" val="33495453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12ED83-7ACC-9D25-53E9-2431323C6C83}"/>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D33BF68D-C5BB-BC9C-CB1E-4FC6FCC7F8C6}"/>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Content Placeholder 3">
            <a:extLst>
              <a:ext uri="{FF2B5EF4-FFF2-40B4-BE49-F238E27FC236}">
                <a16:creationId xmlns:a16="http://schemas.microsoft.com/office/drawing/2014/main" id="{91D23D39-7257-1D58-CD43-A86623521EC8}"/>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Date Placeholder 4">
            <a:extLst>
              <a:ext uri="{FF2B5EF4-FFF2-40B4-BE49-F238E27FC236}">
                <a16:creationId xmlns:a16="http://schemas.microsoft.com/office/drawing/2014/main" id="{68653A87-FEE8-2E03-D5F8-9E12507050F8}"/>
              </a:ext>
            </a:extLst>
          </p:cNvPr>
          <p:cNvSpPr>
            <a:spLocks noGrp="1"/>
          </p:cNvSpPr>
          <p:nvPr>
            <p:ph type="dt" sz="half" idx="10"/>
          </p:nvPr>
        </p:nvSpPr>
        <p:spPr/>
        <p:txBody>
          <a:bodyPr/>
          <a:lstStyle/>
          <a:p>
            <a:fld id="{159247E0-A898-4B0F-8003-4B9B962075BA}" type="datetimeFigureOut">
              <a:rPr lang="en-IN" smtClean="0"/>
              <a:t>17-10-2025</a:t>
            </a:fld>
            <a:endParaRPr lang="en-IN"/>
          </a:p>
        </p:txBody>
      </p:sp>
      <p:sp>
        <p:nvSpPr>
          <p:cNvPr id="6" name="Footer Placeholder 5">
            <a:extLst>
              <a:ext uri="{FF2B5EF4-FFF2-40B4-BE49-F238E27FC236}">
                <a16:creationId xmlns:a16="http://schemas.microsoft.com/office/drawing/2014/main" id="{2BD28709-F27C-2CB5-0003-8B39F38E07A2}"/>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150A3875-D6B8-10C7-96EF-3CB1A46383D5}"/>
              </a:ext>
            </a:extLst>
          </p:cNvPr>
          <p:cNvSpPr>
            <a:spLocks noGrp="1"/>
          </p:cNvSpPr>
          <p:nvPr>
            <p:ph type="sldNum" sz="quarter" idx="12"/>
          </p:nvPr>
        </p:nvSpPr>
        <p:spPr/>
        <p:txBody>
          <a:bodyPr/>
          <a:lstStyle/>
          <a:p>
            <a:fld id="{3CA4E2A9-1EF9-4428-8A62-A51189B35D36}" type="slidenum">
              <a:rPr lang="en-IN" smtClean="0"/>
              <a:t>‹#›</a:t>
            </a:fld>
            <a:endParaRPr lang="en-IN"/>
          </a:p>
        </p:txBody>
      </p:sp>
    </p:spTree>
    <p:extLst>
      <p:ext uri="{BB962C8B-B14F-4D97-AF65-F5344CB8AC3E}">
        <p14:creationId xmlns:p14="http://schemas.microsoft.com/office/powerpoint/2010/main" val="229501563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4A1BA4-E971-1B44-F136-E2DC1CE5450C}"/>
              </a:ext>
            </a:extLst>
          </p:cNvPr>
          <p:cNvSpPr>
            <a:spLocks noGrp="1"/>
          </p:cNvSpPr>
          <p:nvPr>
            <p:ph type="title"/>
          </p:nvPr>
        </p:nvSpPr>
        <p:spPr>
          <a:xfrm>
            <a:off x="839788" y="365125"/>
            <a:ext cx="10515600" cy="1325563"/>
          </a:xfrm>
        </p:spPr>
        <p:txBody>
          <a:bodyPr/>
          <a:lstStyle/>
          <a:p>
            <a:r>
              <a:rPr lang="en-US"/>
              <a:t>Click to edit Master title style</a:t>
            </a:r>
            <a:endParaRPr lang="en-IN"/>
          </a:p>
        </p:txBody>
      </p:sp>
      <p:sp>
        <p:nvSpPr>
          <p:cNvPr id="3" name="Text Placeholder 2">
            <a:extLst>
              <a:ext uri="{FF2B5EF4-FFF2-40B4-BE49-F238E27FC236}">
                <a16:creationId xmlns:a16="http://schemas.microsoft.com/office/drawing/2014/main" id="{95244B16-9362-4CFC-539B-9D18C609B5C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7BFA51A8-E294-A2D5-A75E-91117B7EBB7A}"/>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Text Placeholder 4">
            <a:extLst>
              <a:ext uri="{FF2B5EF4-FFF2-40B4-BE49-F238E27FC236}">
                <a16:creationId xmlns:a16="http://schemas.microsoft.com/office/drawing/2014/main" id="{9B55854A-10F8-9DC3-443E-5C7793B3C86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C0B7C8B9-8AD9-1B38-8791-F3F4CAB21B3E}"/>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7" name="Date Placeholder 6">
            <a:extLst>
              <a:ext uri="{FF2B5EF4-FFF2-40B4-BE49-F238E27FC236}">
                <a16:creationId xmlns:a16="http://schemas.microsoft.com/office/drawing/2014/main" id="{AB50F7F9-E163-5477-FD46-FA0700890DA0}"/>
              </a:ext>
            </a:extLst>
          </p:cNvPr>
          <p:cNvSpPr>
            <a:spLocks noGrp="1"/>
          </p:cNvSpPr>
          <p:nvPr>
            <p:ph type="dt" sz="half" idx="10"/>
          </p:nvPr>
        </p:nvSpPr>
        <p:spPr/>
        <p:txBody>
          <a:bodyPr/>
          <a:lstStyle/>
          <a:p>
            <a:fld id="{159247E0-A898-4B0F-8003-4B9B962075BA}" type="datetimeFigureOut">
              <a:rPr lang="en-IN" smtClean="0"/>
              <a:t>17-10-2025</a:t>
            </a:fld>
            <a:endParaRPr lang="en-IN"/>
          </a:p>
        </p:txBody>
      </p:sp>
      <p:sp>
        <p:nvSpPr>
          <p:cNvPr id="8" name="Footer Placeholder 7">
            <a:extLst>
              <a:ext uri="{FF2B5EF4-FFF2-40B4-BE49-F238E27FC236}">
                <a16:creationId xmlns:a16="http://schemas.microsoft.com/office/drawing/2014/main" id="{608049BF-5ABF-70B6-B7EB-183EDA4E43C1}"/>
              </a:ext>
            </a:extLst>
          </p:cNvPr>
          <p:cNvSpPr>
            <a:spLocks noGrp="1"/>
          </p:cNvSpPr>
          <p:nvPr>
            <p:ph type="ftr" sz="quarter" idx="11"/>
          </p:nvPr>
        </p:nvSpPr>
        <p:spPr/>
        <p:txBody>
          <a:bodyPr/>
          <a:lstStyle/>
          <a:p>
            <a:endParaRPr lang="en-IN"/>
          </a:p>
        </p:txBody>
      </p:sp>
      <p:sp>
        <p:nvSpPr>
          <p:cNvPr id="9" name="Slide Number Placeholder 8">
            <a:extLst>
              <a:ext uri="{FF2B5EF4-FFF2-40B4-BE49-F238E27FC236}">
                <a16:creationId xmlns:a16="http://schemas.microsoft.com/office/drawing/2014/main" id="{6AD80F28-6707-49F4-AA21-780841DF6BA1}"/>
              </a:ext>
            </a:extLst>
          </p:cNvPr>
          <p:cNvSpPr>
            <a:spLocks noGrp="1"/>
          </p:cNvSpPr>
          <p:nvPr>
            <p:ph type="sldNum" sz="quarter" idx="12"/>
          </p:nvPr>
        </p:nvSpPr>
        <p:spPr/>
        <p:txBody>
          <a:bodyPr/>
          <a:lstStyle/>
          <a:p>
            <a:fld id="{3CA4E2A9-1EF9-4428-8A62-A51189B35D36}" type="slidenum">
              <a:rPr lang="en-IN" smtClean="0"/>
              <a:t>‹#›</a:t>
            </a:fld>
            <a:endParaRPr lang="en-IN"/>
          </a:p>
        </p:txBody>
      </p:sp>
    </p:spTree>
    <p:extLst>
      <p:ext uri="{BB962C8B-B14F-4D97-AF65-F5344CB8AC3E}">
        <p14:creationId xmlns:p14="http://schemas.microsoft.com/office/powerpoint/2010/main" val="413128382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C1365B-0708-DF68-6685-2DE853F9770F}"/>
              </a:ext>
            </a:extLst>
          </p:cNvPr>
          <p:cNvSpPr>
            <a:spLocks noGrp="1"/>
          </p:cNvSpPr>
          <p:nvPr>
            <p:ph type="title"/>
          </p:nvPr>
        </p:nvSpPr>
        <p:spPr/>
        <p:txBody>
          <a:bodyPr/>
          <a:lstStyle/>
          <a:p>
            <a:r>
              <a:rPr lang="en-US"/>
              <a:t>Click to edit Master title style</a:t>
            </a:r>
            <a:endParaRPr lang="en-IN"/>
          </a:p>
        </p:txBody>
      </p:sp>
      <p:sp>
        <p:nvSpPr>
          <p:cNvPr id="3" name="Date Placeholder 2">
            <a:extLst>
              <a:ext uri="{FF2B5EF4-FFF2-40B4-BE49-F238E27FC236}">
                <a16:creationId xmlns:a16="http://schemas.microsoft.com/office/drawing/2014/main" id="{F40DFA95-94A5-8184-6723-35C2757B11A4}"/>
              </a:ext>
            </a:extLst>
          </p:cNvPr>
          <p:cNvSpPr>
            <a:spLocks noGrp="1"/>
          </p:cNvSpPr>
          <p:nvPr>
            <p:ph type="dt" sz="half" idx="10"/>
          </p:nvPr>
        </p:nvSpPr>
        <p:spPr/>
        <p:txBody>
          <a:bodyPr/>
          <a:lstStyle/>
          <a:p>
            <a:fld id="{159247E0-A898-4B0F-8003-4B9B962075BA}" type="datetimeFigureOut">
              <a:rPr lang="en-IN" smtClean="0"/>
              <a:t>17-10-2025</a:t>
            </a:fld>
            <a:endParaRPr lang="en-IN"/>
          </a:p>
        </p:txBody>
      </p:sp>
      <p:sp>
        <p:nvSpPr>
          <p:cNvPr id="4" name="Footer Placeholder 3">
            <a:extLst>
              <a:ext uri="{FF2B5EF4-FFF2-40B4-BE49-F238E27FC236}">
                <a16:creationId xmlns:a16="http://schemas.microsoft.com/office/drawing/2014/main" id="{A35459E7-194C-EFAF-C25E-7C8178FFBBD2}"/>
              </a:ext>
            </a:extLst>
          </p:cNvPr>
          <p:cNvSpPr>
            <a:spLocks noGrp="1"/>
          </p:cNvSpPr>
          <p:nvPr>
            <p:ph type="ftr" sz="quarter" idx="11"/>
          </p:nvPr>
        </p:nvSpPr>
        <p:spPr/>
        <p:txBody>
          <a:bodyPr/>
          <a:lstStyle/>
          <a:p>
            <a:endParaRPr lang="en-IN"/>
          </a:p>
        </p:txBody>
      </p:sp>
      <p:sp>
        <p:nvSpPr>
          <p:cNvPr id="5" name="Slide Number Placeholder 4">
            <a:extLst>
              <a:ext uri="{FF2B5EF4-FFF2-40B4-BE49-F238E27FC236}">
                <a16:creationId xmlns:a16="http://schemas.microsoft.com/office/drawing/2014/main" id="{C3288E02-CCEC-4059-C6DF-91A395C996A6}"/>
              </a:ext>
            </a:extLst>
          </p:cNvPr>
          <p:cNvSpPr>
            <a:spLocks noGrp="1"/>
          </p:cNvSpPr>
          <p:nvPr>
            <p:ph type="sldNum" sz="quarter" idx="12"/>
          </p:nvPr>
        </p:nvSpPr>
        <p:spPr/>
        <p:txBody>
          <a:bodyPr/>
          <a:lstStyle/>
          <a:p>
            <a:fld id="{3CA4E2A9-1EF9-4428-8A62-A51189B35D36}" type="slidenum">
              <a:rPr lang="en-IN" smtClean="0"/>
              <a:t>‹#›</a:t>
            </a:fld>
            <a:endParaRPr lang="en-IN"/>
          </a:p>
        </p:txBody>
      </p:sp>
    </p:spTree>
    <p:extLst>
      <p:ext uri="{BB962C8B-B14F-4D97-AF65-F5344CB8AC3E}">
        <p14:creationId xmlns:p14="http://schemas.microsoft.com/office/powerpoint/2010/main" val="5042552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A541916B-D141-620F-018C-542BB49062B6}"/>
              </a:ext>
            </a:extLst>
          </p:cNvPr>
          <p:cNvSpPr>
            <a:spLocks noGrp="1"/>
          </p:cNvSpPr>
          <p:nvPr>
            <p:ph type="dt" sz="half" idx="10"/>
          </p:nvPr>
        </p:nvSpPr>
        <p:spPr/>
        <p:txBody>
          <a:bodyPr/>
          <a:lstStyle/>
          <a:p>
            <a:fld id="{159247E0-A898-4B0F-8003-4B9B962075BA}" type="datetimeFigureOut">
              <a:rPr lang="en-IN" smtClean="0"/>
              <a:t>17-10-2025</a:t>
            </a:fld>
            <a:endParaRPr lang="en-IN"/>
          </a:p>
        </p:txBody>
      </p:sp>
      <p:sp>
        <p:nvSpPr>
          <p:cNvPr id="3" name="Footer Placeholder 2">
            <a:extLst>
              <a:ext uri="{FF2B5EF4-FFF2-40B4-BE49-F238E27FC236}">
                <a16:creationId xmlns:a16="http://schemas.microsoft.com/office/drawing/2014/main" id="{CE24D80A-A725-7248-E9B2-7C5FC88A37F9}"/>
              </a:ext>
            </a:extLst>
          </p:cNvPr>
          <p:cNvSpPr>
            <a:spLocks noGrp="1"/>
          </p:cNvSpPr>
          <p:nvPr>
            <p:ph type="ftr" sz="quarter" idx="11"/>
          </p:nvPr>
        </p:nvSpPr>
        <p:spPr/>
        <p:txBody>
          <a:bodyPr/>
          <a:lstStyle/>
          <a:p>
            <a:endParaRPr lang="en-IN"/>
          </a:p>
        </p:txBody>
      </p:sp>
      <p:sp>
        <p:nvSpPr>
          <p:cNvPr id="4" name="Slide Number Placeholder 3">
            <a:extLst>
              <a:ext uri="{FF2B5EF4-FFF2-40B4-BE49-F238E27FC236}">
                <a16:creationId xmlns:a16="http://schemas.microsoft.com/office/drawing/2014/main" id="{1433B958-B220-F328-8FF4-5B99F159CAD6}"/>
              </a:ext>
            </a:extLst>
          </p:cNvPr>
          <p:cNvSpPr>
            <a:spLocks noGrp="1"/>
          </p:cNvSpPr>
          <p:nvPr>
            <p:ph type="sldNum" sz="quarter" idx="12"/>
          </p:nvPr>
        </p:nvSpPr>
        <p:spPr/>
        <p:txBody>
          <a:bodyPr/>
          <a:lstStyle/>
          <a:p>
            <a:fld id="{3CA4E2A9-1EF9-4428-8A62-A51189B35D36}" type="slidenum">
              <a:rPr lang="en-IN" smtClean="0"/>
              <a:t>‹#›</a:t>
            </a:fld>
            <a:endParaRPr lang="en-IN"/>
          </a:p>
        </p:txBody>
      </p:sp>
    </p:spTree>
    <p:extLst>
      <p:ext uri="{BB962C8B-B14F-4D97-AF65-F5344CB8AC3E}">
        <p14:creationId xmlns:p14="http://schemas.microsoft.com/office/powerpoint/2010/main" val="4230712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32DB89-803F-5423-DF5E-71C578F2F00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Content Placeholder 2">
            <a:extLst>
              <a:ext uri="{FF2B5EF4-FFF2-40B4-BE49-F238E27FC236}">
                <a16:creationId xmlns:a16="http://schemas.microsoft.com/office/drawing/2014/main" id="{793E8A25-E5B1-B37F-19CF-DC67EBF3132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Text Placeholder 3">
            <a:extLst>
              <a:ext uri="{FF2B5EF4-FFF2-40B4-BE49-F238E27FC236}">
                <a16:creationId xmlns:a16="http://schemas.microsoft.com/office/drawing/2014/main" id="{203E708A-0943-5A06-0A6E-0DC2E828898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AB8ED59-5A10-52DB-7568-3774F5BD66DA}"/>
              </a:ext>
            </a:extLst>
          </p:cNvPr>
          <p:cNvSpPr>
            <a:spLocks noGrp="1"/>
          </p:cNvSpPr>
          <p:nvPr>
            <p:ph type="dt" sz="half" idx="10"/>
          </p:nvPr>
        </p:nvSpPr>
        <p:spPr/>
        <p:txBody>
          <a:bodyPr/>
          <a:lstStyle/>
          <a:p>
            <a:fld id="{159247E0-A898-4B0F-8003-4B9B962075BA}" type="datetimeFigureOut">
              <a:rPr lang="en-IN" smtClean="0"/>
              <a:t>17-10-2025</a:t>
            </a:fld>
            <a:endParaRPr lang="en-IN"/>
          </a:p>
        </p:txBody>
      </p:sp>
      <p:sp>
        <p:nvSpPr>
          <p:cNvPr id="6" name="Footer Placeholder 5">
            <a:extLst>
              <a:ext uri="{FF2B5EF4-FFF2-40B4-BE49-F238E27FC236}">
                <a16:creationId xmlns:a16="http://schemas.microsoft.com/office/drawing/2014/main" id="{B9954D08-D276-14C5-13F3-0AF2C1C04322}"/>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658D95A5-88A5-60A5-6B66-2C08D414D0A2}"/>
              </a:ext>
            </a:extLst>
          </p:cNvPr>
          <p:cNvSpPr>
            <a:spLocks noGrp="1"/>
          </p:cNvSpPr>
          <p:nvPr>
            <p:ph type="sldNum" sz="quarter" idx="12"/>
          </p:nvPr>
        </p:nvSpPr>
        <p:spPr/>
        <p:txBody>
          <a:bodyPr/>
          <a:lstStyle/>
          <a:p>
            <a:fld id="{3CA4E2A9-1EF9-4428-8A62-A51189B35D36}" type="slidenum">
              <a:rPr lang="en-IN" smtClean="0"/>
              <a:t>‹#›</a:t>
            </a:fld>
            <a:endParaRPr lang="en-IN"/>
          </a:p>
        </p:txBody>
      </p:sp>
    </p:spTree>
    <p:extLst>
      <p:ext uri="{BB962C8B-B14F-4D97-AF65-F5344CB8AC3E}">
        <p14:creationId xmlns:p14="http://schemas.microsoft.com/office/powerpoint/2010/main" val="16640680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62FFF1-B89D-3ECE-AB81-77933218634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Picture Placeholder 2">
            <a:extLst>
              <a:ext uri="{FF2B5EF4-FFF2-40B4-BE49-F238E27FC236}">
                <a16:creationId xmlns:a16="http://schemas.microsoft.com/office/drawing/2014/main" id="{D59F4C39-976C-3D88-2C30-8605E51FCB7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a:extLst>
              <a:ext uri="{FF2B5EF4-FFF2-40B4-BE49-F238E27FC236}">
                <a16:creationId xmlns:a16="http://schemas.microsoft.com/office/drawing/2014/main" id="{DA0EBDC6-B0E9-3EF2-E7FE-5A4A067DCD9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C60B59E-E09D-EE75-B9F3-0B5AB7305D29}"/>
              </a:ext>
            </a:extLst>
          </p:cNvPr>
          <p:cNvSpPr>
            <a:spLocks noGrp="1"/>
          </p:cNvSpPr>
          <p:nvPr>
            <p:ph type="dt" sz="half" idx="10"/>
          </p:nvPr>
        </p:nvSpPr>
        <p:spPr/>
        <p:txBody>
          <a:bodyPr/>
          <a:lstStyle/>
          <a:p>
            <a:fld id="{159247E0-A898-4B0F-8003-4B9B962075BA}" type="datetimeFigureOut">
              <a:rPr lang="en-IN" smtClean="0"/>
              <a:t>17-10-2025</a:t>
            </a:fld>
            <a:endParaRPr lang="en-IN"/>
          </a:p>
        </p:txBody>
      </p:sp>
      <p:sp>
        <p:nvSpPr>
          <p:cNvPr id="6" name="Footer Placeholder 5">
            <a:extLst>
              <a:ext uri="{FF2B5EF4-FFF2-40B4-BE49-F238E27FC236}">
                <a16:creationId xmlns:a16="http://schemas.microsoft.com/office/drawing/2014/main" id="{6BD50287-7E6B-D03E-A11A-19BFFBD21536}"/>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EF8EA6AA-9727-EBE7-38FB-7827A1EF42EB}"/>
              </a:ext>
            </a:extLst>
          </p:cNvPr>
          <p:cNvSpPr>
            <a:spLocks noGrp="1"/>
          </p:cNvSpPr>
          <p:nvPr>
            <p:ph type="sldNum" sz="quarter" idx="12"/>
          </p:nvPr>
        </p:nvSpPr>
        <p:spPr/>
        <p:txBody>
          <a:bodyPr/>
          <a:lstStyle/>
          <a:p>
            <a:fld id="{3CA4E2A9-1EF9-4428-8A62-A51189B35D36}" type="slidenum">
              <a:rPr lang="en-IN" smtClean="0"/>
              <a:t>‹#›</a:t>
            </a:fld>
            <a:endParaRPr lang="en-IN"/>
          </a:p>
        </p:txBody>
      </p:sp>
    </p:spTree>
    <p:extLst>
      <p:ext uri="{BB962C8B-B14F-4D97-AF65-F5344CB8AC3E}">
        <p14:creationId xmlns:p14="http://schemas.microsoft.com/office/powerpoint/2010/main" val="414436014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2F1A1F4-F8AD-176A-83CA-573D4B6DA7A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IN"/>
          </a:p>
        </p:txBody>
      </p:sp>
      <p:sp>
        <p:nvSpPr>
          <p:cNvPr id="3" name="Text Placeholder 2">
            <a:extLst>
              <a:ext uri="{FF2B5EF4-FFF2-40B4-BE49-F238E27FC236}">
                <a16:creationId xmlns:a16="http://schemas.microsoft.com/office/drawing/2014/main" id="{E2AA122A-859D-7A16-A2B8-988CDCD9AEB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503A0F1F-B889-76E9-BD29-2AD7928766E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59247E0-A898-4B0F-8003-4B9B962075BA}" type="datetimeFigureOut">
              <a:rPr lang="en-IN" smtClean="0"/>
              <a:t>17-10-2025</a:t>
            </a:fld>
            <a:endParaRPr lang="en-IN"/>
          </a:p>
        </p:txBody>
      </p:sp>
      <p:sp>
        <p:nvSpPr>
          <p:cNvPr id="5" name="Footer Placeholder 4">
            <a:extLst>
              <a:ext uri="{FF2B5EF4-FFF2-40B4-BE49-F238E27FC236}">
                <a16:creationId xmlns:a16="http://schemas.microsoft.com/office/drawing/2014/main" id="{B74BF0F9-172E-1270-E161-7FEDC140AF0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N"/>
          </a:p>
        </p:txBody>
      </p:sp>
      <p:sp>
        <p:nvSpPr>
          <p:cNvPr id="6" name="Slide Number Placeholder 5">
            <a:extLst>
              <a:ext uri="{FF2B5EF4-FFF2-40B4-BE49-F238E27FC236}">
                <a16:creationId xmlns:a16="http://schemas.microsoft.com/office/drawing/2014/main" id="{FDF6EDD3-9A24-B385-E8C1-95446772056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CA4E2A9-1EF9-4428-8A62-A51189B35D36}" type="slidenum">
              <a:rPr lang="en-IN" smtClean="0"/>
              <a:t>‹#›</a:t>
            </a:fld>
            <a:endParaRPr lang="en-IN"/>
          </a:p>
        </p:txBody>
      </p:sp>
    </p:spTree>
    <p:extLst>
      <p:ext uri="{BB962C8B-B14F-4D97-AF65-F5344CB8AC3E}">
        <p14:creationId xmlns:p14="http://schemas.microsoft.com/office/powerpoint/2010/main" val="396783818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E84109-722D-C279-7D96-06706FDEF6C4}"/>
              </a:ext>
            </a:extLst>
          </p:cNvPr>
          <p:cNvSpPr>
            <a:spLocks noGrp="1"/>
          </p:cNvSpPr>
          <p:nvPr>
            <p:ph type="ctrTitle"/>
          </p:nvPr>
        </p:nvSpPr>
        <p:spPr>
          <a:xfrm>
            <a:off x="1524000" y="587791"/>
            <a:ext cx="9144000" cy="2387600"/>
          </a:xfrm>
        </p:spPr>
        <p:txBody>
          <a:bodyPr>
            <a:normAutofit fontScale="90000"/>
          </a:bodyPr>
          <a:lstStyle/>
          <a:p>
            <a:r>
              <a:rPr lang="hi-IN" b="1" dirty="0">
                <a:solidFill>
                  <a:srgbClr val="C00000"/>
                </a:solidFill>
              </a:rPr>
              <a:t>रुचि</a:t>
            </a:r>
            <a:r>
              <a:rPr lang="en-US" b="1" dirty="0">
                <a:solidFill>
                  <a:srgbClr val="C00000"/>
                </a:solidFill>
              </a:rPr>
              <a:t> (INTEREST)</a:t>
            </a:r>
            <a:br>
              <a:rPr lang="en-US" b="1" dirty="0">
                <a:solidFill>
                  <a:srgbClr val="C00000"/>
                </a:solidFill>
              </a:rPr>
            </a:br>
            <a:br>
              <a:rPr lang="en-US" b="1" dirty="0">
                <a:solidFill>
                  <a:srgbClr val="C00000"/>
                </a:solidFill>
              </a:rPr>
            </a:br>
            <a:endParaRPr lang="en-IN" dirty="0">
              <a:solidFill>
                <a:srgbClr val="C00000"/>
              </a:solidFill>
            </a:endParaRPr>
          </a:p>
        </p:txBody>
      </p:sp>
      <p:sp>
        <p:nvSpPr>
          <p:cNvPr id="3" name="Subtitle 2">
            <a:extLst>
              <a:ext uri="{FF2B5EF4-FFF2-40B4-BE49-F238E27FC236}">
                <a16:creationId xmlns:a16="http://schemas.microsoft.com/office/drawing/2014/main" id="{DC579DA2-C79E-E690-316D-5DB91F1361CA}"/>
              </a:ext>
            </a:extLst>
          </p:cNvPr>
          <p:cNvSpPr>
            <a:spLocks noGrp="1"/>
          </p:cNvSpPr>
          <p:nvPr>
            <p:ph type="subTitle" idx="1"/>
          </p:nvPr>
        </p:nvSpPr>
        <p:spPr>
          <a:xfrm>
            <a:off x="1524000" y="4023359"/>
            <a:ext cx="9144000" cy="2053883"/>
          </a:xfrm>
        </p:spPr>
        <p:txBody>
          <a:bodyPr>
            <a:normAutofit/>
          </a:bodyPr>
          <a:lstStyle/>
          <a:p>
            <a:endParaRPr lang="en-US" b="1" dirty="0">
              <a:solidFill>
                <a:schemeClr val="accent2"/>
              </a:solidFill>
            </a:endParaRPr>
          </a:p>
          <a:p>
            <a:endParaRPr lang="en-US" b="1" dirty="0">
              <a:solidFill>
                <a:schemeClr val="accent2"/>
              </a:solidFill>
            </a:endParaRPr>
          </a:p>
          <a:p>
            <a:r>
              <a:rPr lang="en-US" sz="2800" b="1" dirty="0">
                <a:solidFill>
                  <a:schemeClr val="accent2"/>
                </a:solidFill>
              </a:rPr>
              <a:t>                                                             </a:t>
            </a:r>
            <a:endParaRPr lang="en-IN" sz="2800" b="1" dirty="0">
              <a:solidFill>
                <a:srgbClr val="C00000"/>
              </a:solidFill>
            </a:endParaRPr>
          </a:p>
        </p:txBody>
      </p:sp>
      <p:pic>
        <p:nvPicPr>
          <p:cNvPr id="1026" name="Picture 2" descr="Kids Different Interests Stock ...">
            <a:extLst>
              <a:ext uri="{FF2B5EF4-FFF2-40B4-BE49-F238E27FC236}">
                <a16:creationId xmlns:a16="http://schemas.microsoft.com/office/drawing/2014/main" id="{6A65447C-F77C-9AF7-23D6-DDE1FEA6367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405575" y="2785478"/>
            <a:ext cx="7272997" cy="329176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2352903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05EE62-47DD-167D-6525-4DDD49FF3427}"/>
              </a:ext>
            </a:extLst>
          </p:cNvPr>
          <p:cNvSpPr>
            <a:spLocks noGrp="1"/>
          </p:cNvSpPr>
          <p:nvPr>
            <p:ph type="ctrTitle"/>
          </p:nvPr>
        </p:nvSpPr>
        <p:spPr>
          <a:xfrm>
            <a:off x="89096" y="165759"/>
            <a:ext cx="12013808" cy="1325415"/>
          </a:xfrm>
        </p:spPr>
        <p:txBody>
          <a:bodyPr>
            <a:normAutofit fontScale="90000"/>
          </a:bodyPr>
          <a:lstStyle/>
          <a:p>
            <a:r>
              <a:rPr lang="hi-IN" sz="3600" b="1" u="sng" dirty="0">
                <a:solidFill>
                  <a:srgbClr val="0070C0"/>
                </a:solidFill>
              </a:rPr>
              <a:t>बालकों में रुचि उत्पन्न करने के उपाय</a:t>
            </a:r>
            <a:br>
              <a:rPr lang="en-US" b="1" u="sng" dirty="0">
                <a:solidFill>
                  <a:srgbClr val="0070C0"/>
                </a:solidFill>
              </a:rPr>
            </a:br>
            <a:endParaRPr lang="en-IN" dirty="0"/>
          </a:p>
        </p:txBody>
      </p:sp>
      <p:sp>
        <p:nvSpPr>
          <p:cNvPr id="3" name="Subtitle 2">
            <a:extLst>
              <a:ext uri="{FF2B5EF4-FFF2-40B4-BE49-F238E27FC236}">
                <a16:creationId xmlns:a16="http://schemas.microsoft.com/office/drawing/2014/main" id="{2646DBA4-87E2-AE0E-ACC4-41B804925C27}"/>
              </a:ext>
            </a:extLst>
          </p:cNvPr>
          <p:cNvSpPr>
            <a:spLocks noGrp="1"/>
          </p:cNvSpPr>
          <p:nvPr>
            <p:ph type="subTitle" idx="1"/>
          </p:nvPr>
        </p:nvSpPr>
        <p:spPr>
          <a:xfrm>
            <a:off x="89096" y="886265"/>
            <a:ext cx="12013808" cy="5971735"/>
          </a:xfrm>
        </p:spPr>
        <p:txBody>
          <a:bodyPr>
            <a:normAutofit/>
          </a:bodyPr>
          <a:lstStyle/>
          <a:p>
            <a:pPr algn="l"/>
            <a:r>
              <a:rPr lang="hi-IN" b="1" dirty="0"/>
              <a:t>⦁    पाठ पढ़ाते समय बालकों को उसका उद्देश्य भी बता दिया जाए, क्योंकि बालक किसी </a:t>
            </a:r>
            <a:r>
              <a:rPr lang="en-US" b="1" dirty="0"/>
              <a:t> </a:t>
            </a:r>
          </a:p>
          <a:p>
            <a:pPr algn="l"/>
            <a:r>
              <a:rPr lang="en-US" b="1" dirty="0"/>
              <a:t>           </a:t>
            </a:r>
            <a:r>
              <a:rPr lang="hi-IN" b="1" dirty="0"/>
              <a:t>कार्य में तभी रुचि लेते हैं, जब उन्हें उद्देश्य का पता चल जाता है। </a:t>
            </a:r>
            <a:endParaRPr lang="en-US" b="1" dirty="0"/>
          </a:p>
          <a:p>
            <a:pPr algn="l"/>
            <a:r>
              <a:rPr lang="hi-IN" b="1" dirty="0"/>
              <a:t>⦁    पाठ्य वस्तु का सम्बन्ध यथासम्भव जीवन की आवश्यकताओं से किया जाए। </a:t>
            </a:r>
            <a:endParaRPr lang="en-US" b="1" dirty="0"/>
          </a:p>
          <a:p>
            <a:pPr algn="l"/>
            <a:r>
              <a:rPr lang="hi-IN" b="1" dirty="0"/>
              <a:t>⦁    किसी पाठ को अध्ययन करते समय प्रभावशाली स्थूल दृश्य-श्रव्य साधनों या सहायक </a:t>
            </a:r>
            <a:endParaRPr lang="en-US" b="1" dirty="0"/>
          </a:p>
          <a:p>
            <a:pPr algn="l"/>
            <a:r>
              <a:rPr lang="en-US" b="1" dirty="0"/>
              <a:t>           </a:t>
            </a:r>
            <a:r>
              <a:rPr lang="hi-IN" b="1" dirty="0"/>
              <a:t>सामग्री का प्रयोग करना चाहिए। </a:t>
            </a:r>
            <a:endParaRPr lang="en-US" b="1" dirty="0"/>
          </a:p>
          <a:p>
            <a:pPr algn="l"/>
            <a:r>
              <a:rPr lang="hi-IN" b="1" dirty="0"/>
              <a:t>⦁    बालक रचनात्मक कार्यों में विशेष रुचि लेते हैं। अत: पाठ का यथासम्भव सम्बन्ध </a:t>
            </a:r>
            <a:endParaRPr lang="en-US" b="1" dirty="0"/>
          </a:p>
          <a:p>
            <a:pPr algn="l"/>
            <a:r>
              <a:rPr lang="en-US" b="1" dirty="0"/>
              <a:t>           </a:t>
            </a:r>
            <a:r>
              <a:rPr lang="hi-IN" b="1" dirty="0"/>
              <a:t>रचनात्मक कार्यों में किया जाए। </a:t>
            </a:r>
            <a:endParaRPr lang="en-US" b="1" dirty="0"/>
          </a:p>
          <a:p>
            <a:endParaRPr lang="en-IN" dirty="0"/>
          </a:p>
        </p:txBody>
      </p:sp>
    </p:spTree>
    <p:extLst>
      <p:ext uri="{BB962C8B-B14F-4D97-AF65-F5344CB8AC3E}">
        <p14:creationId xmlns:p14="http://schemas.microsoft.com/office/powerpoint/2010/main" val="424997971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3E4EE5E6-D1C6-0DE0-83C9-7A0E4F3FA0CA}"/>
              </a:ext>
            </a:extLst>
          </p:cNvPr>
          <p:cNvSpPr>
            <a:spLocks noGrp="1"/>
          </p:cNvSpPr>
          <p:nvPr>
            <p:ph type="subTitle" idx="1"/>
          </p:nvPr>
        </p:nvSpPr>
        <p:spPr>
          <a:xfrm>
            <a:off x="0" y="1"/>
            <a:ext cx="12192000" cy="6858000"/>
          </a:xfrm>
        </p:spPr>
        <p:txBody>
          <a:bodyPr>
            <a:normAutofit/>
          </a:bodyPr>
          <a:lstStyle/>
          <a:p>
            <a:endParaRPr lang="en-US" b="1" u="sng" dirty="0">
              <a:solidFill>
                <a:srgbClr val="0070C0"/>
              </a:solidFill>
            </a:endParaRPr>
          </a:p>
          <a:p>
            <a:r>
              <a:rPr lang="hi-IN" b="1" u="sng" dirty="0">
                <a:solidFill>
                  <a:srgbClr val="0070C0"/>
                </a:solidFill>
              </a:rPr>
              <a:t>बालकों में रुचि उत्पन्न करने के उपाय</a:t>
            </a:r>
            <a:endParaRPr lang="en-US" b="1" u="sng" dirty="0">
              <a:solidFill>
                <a:srgbClr val="0070C0"/>
              </a:solidFill>
            </a:endParaRPr>
          </a:p>
          <a:p>
            <a:endParaRPr lang="en-US" dirty="0"/>
          </a:p>
          <a:p>
            <a:pPr marL="342900" indent="-342900" algn="l">
              <a:buFont typeface="Arial" panose="020B0604020202020204" pitchFamily="34" charset="0"/>
              <a:buChar char="•"/>
            </a:pPr>
            <a:r>
              <a:rPr lang="hi-IN" b="1" dirty="0"/>
              <a:t>लगातार मौखिक शिक्षण बालकों में नीरसता उत्पन्न कर देता है। अतः बीच में</a:t>
            </a:r>
            <a:endParaRPr lang="en-US" b="1" dirty="0"/>
          </a:p>
          <a:p>
            <a:pPr algn="l"/>
            <a:r>
              <a:rPr lang="en-US" b="1" dirty="0"/>
              <a:t>    </a:t>
            </a:r>
            <a:r>
              <a:rPr lang="hi-IN" b="1" dirty="0"/>
              <a:t> उन्हें प्रयोग व निरीक्षण आदि के अवसर दिये जाएँ।</a:t>
            </a:r>
            <a:endParaRPr lang="en-US" b="1" dirty="0"/>
          </a:p>
          <a:p>
            <a:pPr algn="l"/>
            <a:r>
              <a:rPr lang="hi-IN" b="1" dirty="0"/>
              <a:t> ⦁ नवीन ज्ञान का सम्बन्ध पूर्व ज्ञान से करना परम आवश्यक है, क्योंकि छात्र उसे </a:t>
            </a:r>
            <a:endParaRPr lang="en-US" b="1" dirty="0"/>
          </a:p>
          <a:p>
            <a:pPr algn="l"/>
            <a:r>
              <a:rPr lang="en-US" b="1" dirty="0"/>
              <a:t>      </a:t>
            </a:r>
            <a:r>
              <a:rPr lang="hi-IN" b="1" dirty="0"/>
              <a:t>वस्तु में ही विशेष रुचि लेते हैं, जिनका उन्हें पहले से ही ज्ञान होता है।   </a:t>
            </a:r>
            <a:endParaRPr lang="en-US" b="1" dirty="0"/>
          </a:p>
          <a:p>
            <a:pPr marL="342900" indent="-342900" algn="l">
              <a:buFont typeface="Arial" panose="020B0604020202020204" pitchFamily="34" charset="0"/>
              <a:buChar char="•"/>
            </a:pPr>
            <a:r>
              <a:rPr lang="hi-IN" b="1" dirty="0"/>
              <a:t>पढ़ाते समय किसी तथ्य की आवश्यकता से अधिक पुनरावृत्ति न की जाए,</a:t>
            </a:r>
            <a:r>
              <a:rPr lang="en-US" b="1" dirty="0"/>
              <a:t> </a:t>
            </a:r>
            <a:r>
              <a:rPr lang="hi-IN" b="1" dirty="0"/>
              <a:t>क्योंकि </a:t>
            </a:r>
            <a:endParaRPr lang="en-US" b="1" dirty="0"/>
          </a:p>
          <a:p>
            <a:pPr algn="l"/>
            <a:r>
              <a:rPr lang="en-US" b="1" dirty="0"/>
              <a:t>     </a:t>
            </a:r>
            <a:r>
              <a:rPr lang="hi-IN" b="1" dirty="0"/>
              <a:t>अधिक पुनरावृत्ति से नीरसता उत्पन्न होती है। </a:t>
            </a:r>
            <a:endParaRPr lang="en-US" b="1" dirty="0"/>
          </a:p>
          <a:p>
            <a:pPr algn="l"/>
            <a:r>
              <a:rPr lang="hi-IN" b="1" dirty="0"/>
              <a:t>⦁ पाठ्य विषय को रोचक व प्रभावशाली बनाने में पर्यटन का सहारा लेना अधिक </a:t>
            </a:r>
            <a:endParaRPr lang="en-US" b="1" dirty="0"/>
          </a:p>
          <a:p>
            <a:pPr algn="l"/>
            <a:r>
              <a:rPr lang="en-US" b="1" dirty="0"/>
              <a:t>    </a:t>
            </a:r>
            <a:r>
              <a:rPr lang="hi-IN" b="1" dirty="0"/>
              <a:t>उपयोगी है। अतः अध्यापक को समय-समय पर शैक्षिक भ्रमण यात्राओं का </a:t>
            </a:r>
            <a:r>
              <a:rPr lang="en-US" b="1" dirty="0"/>
              <a:t> </a:t>
            </a:r>
          </a:p>
          <a:p>
            <a:pPr algn="l"/>
            <a:r>
              <a:rPr lang="en-US" b="1" dirty="0"/>
              <a:t>   </a:t>
            </a:r>
            <a:r>
              <a:rPr lang="hi-IN" b="1" dirty="0"/>
              <a:t>आयोजन करना चाहिए।</a:t>
            </a:r>
            <a:endParaRPr lang="en-IN" b="1" dirty="0"/>
          </a:p>
        </p:txBody>
      </p:sp>
    </p:spTree>
    <p:extLst>
      <p:ext uri="{BB962C8B-B14F-4D97-AF65-F5344CB8AC3E}">
        <p14:creationId xmlns:p14="http://schemas.microsoft.com/office/powerpoint/2010/main" val="248758233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77BB163A-E94D-F449-9FC6-833256CB676B}"/>
              </a:ext>
            </a:extLst>
          </p:cNvPr>
          <p:cNvSpPr>
            <a:spLocks noGrp="1"/>
          </p:cNvSpPr>
          <p:nvPr>
            <p:ph type="subTitle" idx="1"/>
          </p:nvPr>
        </p:nvSpPr>
        <p:spPr>
          <a:xfrm>
            <a:off x="0" y="0"/>
            <a:ext cx="12192000" cy="6858000"/>
          </a:xfrm>
        </p:spPr>
        <p:txBody>
          <a:bodyPr>
            <a:normAutofit/>
          </a:bodyPr>
          <a:lstStyle/>
          <a:p>
            <a:endParaRPr lang="en-US" sz="2800" b="1" u="sng" dirty="0">
              <a:solidFill>
                <a:srgbClr val="0070C0"/>
              </a:solidFill>
            </a:endParaRPr>
          </a:p>
          <a:p>
            <a:r>
              <a:rPr lang="hi-IN" sz="2800" b="1" u="sng" dirty="0">
                <a:solidFill>
                  <a:srgbClr val="0070C0"/>
                </a:solidFill>
              </a:rPr>
              <a:t>शिक्षा में रुचि का महत्त्व</a:t>
            </a:r>
            <a:endParaRPr lang="en-US" sz="2800" b="1" u="sng" dirty="0">
              <a:solidFill>
                <a:srgbClr val="0070C0"/>
              </a:solidFill>
            </a:endParaRPr>
          </a:p>
          <a:p>
            <a:pPr marL="342900" indent="-342900" algn="l">
              <a:lnSpc>
                <a:spcPct val="150000"/>
              </a:lnSpc>
              <a:buFont typeface="Arial" panose="020B0604020202020204" pitchFamily="34" charset="0"/>
              <a:buChar char="•"/>
            </a:pPr>
            <a:r>
              <a:rPr lang="hi-IN" b="1" dirty="0"/>
              <a:t>अध्यापक के लिए आवश्यक है कि वे विद्यार्थी में शिक्षा के प्रति रुचि जाग्रत करें और स्वयं भी शिक्षण-कार्य में रुचि लें, क्योंकि “रुचि सीखने की वह दशा है जो अध्यापक और विद्यार्थी दोनों के लिए आवश्यक है।” </a:t>
            </a:r>
            <a:endParaRPr lang="en-US" b="1" dirty="0"/>
          </a:p>
          <a:p>
            <a:pPr marL="342900" indent="-342900" algn="l">
              <a:lnSpc>
                <a:spcPct val="150000"/>
              </a:lnSpc>
              <a:buFont typeface="Arial" panose="020B0604020202020204" pitchFamily="34" charset="0"/>
              <a:buChar char="•"/>
            </a:pPr>
            <a:r>
              <a:rPr lang="hi-IN" b="1" dirty="0"/>
              <a:t>शिक्षा के क्षेत्र में रुचि का अत्यधिक महत्त्व एवं आवश्यकता है क्योंकि रुचि के अभाव में शिक्षा की प्रक्रिया सुचारु रूप से चल ही नहीं सकती। इनके विपरीत यह भी सत्य है कि यदि किसी विषय के प्रति रुचि जाग्रत हो जाए तो उस दशा में शिक्षा की प्रक्रिया सरल, उत्तम तथा शीघ्र सम्पन्न होने लगती है। रुचि से जिज्ञासा उत्पन्न होती है तथा जिज्ञासा से ज्ञान प्राप्ति के हर सम्भव प्रयास किये जाते हैं तथा परिणामस्वरूप ज्ञान भी प्राप्त कर लिया जाता है। अत</a:t>
            </a:r>
            <a:r>
              <a:rPr lang="en-US" b="1" dirty="0"/>
              <a:t>: </a:t>
            </a:r>
            <a:r>
              <a:rPr lang="hi-IN" b="1" dirty="0"/>
              <a:t>शिक्षा के लिए रुचि आवश्यक एवं महत्त्वपूर्ण है।</a:t>
            </a:r>
            <a:endParaRPr lang="en-IN" b="1" dirty="0"/>
          </a:p>
        </p:txBody>
      </p:sp>
    </p:spTree>
    <p:extLst>
      <p:ext uri="{BB962C8B-B14F-4D97-AF65-F5344CB8AC3E}">
        <p14:creationId xmlns:p14="http://schemas.microsoft.com/office/powerpoint/2010/main" val="387988117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C21B05-2B78-5A02-C475-30C56DFF1039}"/>
              </a:ext>
            </a:extLst>
          </p:cNvPr>
          <p:cNvSpPr>
            <a:spLocks noGrp="1"/>
          </p:cNvSpPr>
          <p:nvPr>
            <p:ph type="title"/>
          </p:nvPr>
        </p:nvSpPr>
        <p:spPr>
          <a:xfrm>
            <a:off x="739726" y="5316952"/>
            <a:ext cx="10515600" cy="1325563"/>
          </a:xfrm>
        </p:spPr>
        <p:txBody>
          <a:bodyPr/>
          <a:lstStyle/>
          <a:p>
            <a:pPr algn="r"/>
            <a:r>
              <a:rPr lang="en-US" b="1" dirty="0">
                <a:solidFill>
                  <a:srgbClr val="C00000"/>
                </a:solidFill>
              </a:rPr>
              <a:t>DR. RANU VARSHNEY</a:t>
            </a:r>
            <a:endParaRPr lang="en-IN" dirty="0"/>
          </a:p>
        </p:txBody>
      </p:sp>
      <p:pic>
        <p:nvPicPr>
          <p:cNvPr id="2050" name="Picture 2" descr="Interests and Hobbies to Put on Your Resume">
            <a:extLst>
              <a:ext uri="{FF2B5EF4-FFF2-40B4-BE49-F238E27FC236}">
                <a16:creationId xmlns:a16="http://schemas.microsoft.com/office/drawing/2014/main" id="{FC60B99E-4BFB-E548-CFAB-2334BD0F150D}"/>
              </a:ext>
            </a:extLst>
          </p:cNvPr>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bwMode="auto">
          <a:xfrm>
            <a:off x="3094892" y="537996"/>
            <a:ext cx="4625047" cy="3066607"/>
          </a:xfrm>
          <a:prstGeom prst="rect">
            <a:avLst/>
          </a:prstGeom>
          <a:noFill/>
          <a:extLst>
            <a:ext uri="{909E8E84-426E-40DD-AFC4-6F175D3DCCD1}">
              <a14:hiddenFill xmlns:a14="http://schemas.microsoft.com/office/drawing/2010/main">
                <a:solidFill>
                  <a:srgbClr val="FFFFFF"/>
                </a:solidFill>
              </a14:hiddenFill>
            </a:ext>
          </a:extLst>
        </p:spPr>
      </p:pic>
      <p:sp>
        <p:nvSpPr>
          <p:cNvPr id="4" name="TextBox 3">
            <a:extLst>
              <a:ext uri="{FF2B5EF4-FFF2-40B4-BE49-F238E27FC236}">
                <a16:creationId xmlns:a16="http://schemas.microsoft.com/office/drawing/2014/main" id="{D60D9286-8811-7A9C-0127-B847A330BF33}"/>
              </a:ext>
            </a:extLst>
          </p:cNvPr>
          <p:cNvSpPr txBox="1"/>
          <p:nvPr/>
        </p:nvSpPr>
        <p:spPr>
          <a:xfrm>
            <a:off x="3094892" y="4091445"/>
            <a:ext cx="4839287" cy="646331"/>
          </a:xfrm>
          <a:prstGeom prst="rect">
            <a:avLst/>
          </a:prstGeom>
          <a:noFill/>
        </p:spPr>
        <p:txBody>
          <a:bodyPr wrap="square" rtlCol="0">
            <a:spAutoFit/>
          </a:bodyPr>
          <a:lstStyle/>
          <a:p>
            <a:pPr algn="ctr"/>
            <a:r>
              <a:rPr lang="en-US" sz="3600" b="1" dirty="0"/>
              <a:t>THANK YOU </a:t>
            </a:r>
            <a:endParaRPr lang="en-IN" sz="3600" b="1" dirty="0"/>
          </a:p>
        </p:txBody>
      </p:sp>
    </p:spTree>
    <p:extLst>
      <p:ext uri="{BB962C8B-B14F-4D97-AF65-F5344CB8AC3E}">
        <p14:creationId xmlns:p14="http://schemas.microsoft.com/office/powerpoint/2010/main" val="195243039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8A07D8-E35A-8AEF-5283-E88A3A12079D}"/>
              </a:ext>
            </a:extLst>
          </p:cNvPr>
          <p:cNvSpPr>
            <a:spLocks noGrp="1"/>
          </p:cNvSpPr>
          <p:nvPr>
            <p:ph type="ctrTitle"/>
          </p:nvPr>
        </p:nvSpPr>
        <p:spPr>
          <a:xfrm>
            <a:off x="1524000" y="-337625"/>
            <a:ext cx="9144000" cy="1477107"/>
          </a:xfrm>
        </p:spPr>
        <p:txBody>
          <a:bodyPr>
            <a:normAutofit/>
          </a:bodyPr>
          <a:lstStyle/>
          <a:p>
            <a:r>
              <a:rPr lang="hi-IN" sz="3600" b="1" u="sng" dirty="0">
                <a:solidFill>
                  <a:srgbClr val="C00000"/>
                </a:solidFill>
              </a:rPr>
              <a:t>रुचि</a:t>
            </a:r>
            <a:r>
              <a:rPr lang="en-US" sz="3600" b="1" u="sng" dirty="0">
                <a:solidFill>
                  <a:srgbClr val="C00000"/>
                </a:solidFill>
              </a:rPr>
              <a:t> (INTEREST)</a:t>
            </a:r>
            <a:br>
              <a:rPr lang="en-US" sz="3600" b="1" u="sng" dirty="0">
                <a:solidFill>
                  <a:srgbClr val="C00000"/>
                </a:solidFill>
              </a:rPr>
            </a:br>
            <a:endParaRPr lang="en-IN" sz="3600" u="sng" dirty="0"/>
          </a:p>
        </p:txBody>
      </p:sp>
      <p:sp>
        <p:nvSpPr>
          <p:cNvPr id="3" name="Subtitle 2">
            <a:extLst>
              <a:ext uri="{FF2B5EF4-FFF2-40B4-BE49-F238E27FC236}">
                <a16:creationId xmlns:a16="http://schemas.microsoft.com/office/drawing/2014/main" id="{9370C3F7-AD66-1007-6851-790943B91093}"/>
              </a:ext>
            </a:extLst>
          </p:cNvPr>
          <p:cNvSpPr>
            <a:spLocks noGrp="1"/>
          </p:cNvSpPr>
          <p:nvPr>
            <p:ph type="subTitle" idx="1"/>
          </p:nvPr>
        </p:nvSpPr>
        <p:spPr>
          <a:xfrm>
            <a:off x="0" y="576776"/>
            <a:ext cx="12192000" cy="6281226"/>
          </a:xfrm>
        </p:spPr>
        <p:txBody>
          <a:bodyPr>
            <a:normAutofit fontScale="25000" lnSpcReduction="20000"/>
          </a:bodyPr>
          <a:lstStyle/>
          <a:p>
            <a:pPr marL="342900" indent="-342900" algn="l">
              <a:lnSpc>
                <a:spcPct val="170000"/>
              </a:lnSpc>
              <a:buFont typeface="Wingdings" panose="05000000000000000000" pitchFamily="2" charset="2"/>
              <a:buChar char="v"/>
            </a:pPr>
            <a:r>
              <a:rPr lang="hi-IN" sz="9600" b="1" dirty="0"/>
              <a:t>रुचि किसी व्यक्ति की किसी व्यक्ति, वस्तु या क्रिया के प्रति एक स्वाभाविक झुकाव या पसंद है, जिसमें उसकी रुचि होती है। यह एक मनोवैज्ञानिक अवस्था है जो किसी विषय पर ध्यान और प्रभाव को प्रेरित करती है। रुचि किसी व्यक्ति को उन गतिविधियों में शामिल होने के लिए प्रेरित करती है जो उसे खुशी, संतुष्टि और आनंद देती हैं, और यह आमतौर पर अवकाश के समय में की जाने वाली गतिविधियों को संदर्भित करती है।</a:t>
            </a:r>
            <a:r>
              <a:rPr lang="en-US" sz="9600" b="1" dirty="0"/>
              <a:t> </a:t>
            </a:r>
            <a:r>
              <a:rPr lang="hi-IN" sz="9600" b="1" dirty="0"/>
              <a:t>सामान्यतः रुचि का तात्पर्य हमारी पसन्द से होता है। जिस वस्तु में हमारी रुचि होती है, उसमें हमारा ध्यान स्वाभाविक रूप से केन्द्रित हो जाता हैं। यह हमारे मानसिक अनुभवों से सम्बन्ध रखने वाला एक प्रेरक है।</a:t>
            </a:r>
            <a:endParaRPr lang="en-US" sz="9600" b="1" dirty="0"/>
          </a:p>
          <a:p>
            <a:pPr algn="l"/>
            <a:endParaRPr lang="en-US" sz="9600" b="1" dirty="0"/>
          </a:p>
          <a:p>
            <a:pPr algn="l"/>
            <a:r>
              <a:rPr lang="hi-IN" sz="9600" b="1" dirty="0"/>
              <a:t> </a:t>
            </a:r>
            <a:endParaRPr lang="en-US" sz="9600" b="1" dirty="0"/>
          </a:p>
          <a:p>
            <a:endParaRPr lang="en-IN" dirty="0"/>
          </a:p>
        </p:txBody>
      </p:sp>
    </p:spTree>
    <p:extLst>
      <p:ext uri="{BB962C8B-B14F-4D97-AF65-F5344CB8AC3E}">
        <p14:creationId xmlns:p14="http://schemas.microsoft.com/office/powerpoint/2010/main" val="396040025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86944E74-0A1F-A44D-33E6-1C7BDBAAFBB1}"/>
              </a:ext>
            </a:extLst>
          </p:cNvPr>
          <p:cNvSpPr>
            <a:spLocks noGrp="1"/>
          </p:cNvSpPr>
          <p:nvPr>
            <p:ph type="subTitle" idx="1"/>
          </p:nvPr>
        </p:nvSpPr>
        <p:spPr>
          <a:xfrm>
            <a:off x="98475" y="154745"/>
            <a:ext cx="12093526" cy="6597747"/>
          </a:xfrm>
        </p:spPr>
        <p:txBody>
          <a:bodyPr/>
          <a:lstStyle/>
          <a:p>
            <a:pPr marL="342900" indent="-342900" algn="l">
              <a:buFont typeface="Wingdings" panose="05000000000000000000" pitchFamily="2" charset="2"/>
              <a:buChar char="v"/>
            </a:pPr>
            <a:r>
              <a:rPr lang="hi-IN" b="1" dirty="0"/>
              <a:t>रुचि अवधान का अन्तरंग प्रेरक है। एक किशोर का लगाव पाठ्य-पुस्तकों की अपेक्षा उपन्यास में अधिक होता है। इस प्रकार यह लगाव ही रुचि है। रुचि में अन्तर करने की भावना होती है। हम किसी वस्तु में इस कारण रुचि रखते हैं, क्योंकि उसे अन्य वस्तुओं से अधिक महत्त्वपूर्ण समझते हैं।</a:t>
            </a:r>
            <a:endParaRPr lang="en-US" b="1" dirty="0"/>
          </a:p>
          <a:p>
            <a:pPr marL="342900" indent="-342900" algn="l">
              <a:buFont typeface="Wingdings" panose="05000000000000000000" pitchFamily="2" charset="2"/>
              <a:buChar char="v"/>
            </a:pPr>
            <a:endParaRPr lang="en-US" b="1" dirty="0">
              <a:solidFill>
                <a:srgbClr val="C00000"/>
              </a:solidFill>
            </a:endParaRPr>
          </a:p>
          <a:p>
            <a:pPr marL="342900" indent="-342900" algn="l">
              <a:buFont typeface="Wingdings" panose="05000000000000000000" pitchFamily="2" charset="2"/>
              <a:buChar char="v"/>
            </a:pPr>
            <a:r>
              <a:rPr lang="hi-IN" b="1" dirty="0">
                <a:solidFill>
                  <a:srgbClr val="C00000"/>
                </a:solidFill>
              </a:rPr>
              <a:t>रुचि के उदाहरण</a:t>
            </a:r>
          </a:p>
          <a:p>
            <a:pPr marL="342900" indent="-342900" algn="l">
              <a:buFont typeface="Arial" panose="020B0604020202020204" pitchFamily="34" charset="0"/>
              <a:buChar char="•"/>
            </a:pPr>
            <a:r>
              <a:rPr lang="hi-IN" b="1" dirty="0">
                <a:solidFill>
                  <a:srgbClr val="0070C0"/>
                </a:solidFill>
              </a:rPr>
              <a:t>खेल और मनोरंजन: </a:t>
            </a:r>
          </a:p>
          <a:p>
            <a:pPr algn="l"/>
            <a:r>
              <a:rPr lang="hi-IN" b="1" dirty="0"/>
              <a:t>कुछ को क्रिकेट खेलना या कोई फ़िल्म देखना पसंद होता है।</a:t>
            </a:r>
          </a:p>
          <a:p>
            <a:pPr marL="342900" indent="-342900" algn="l">
              <a:buFont typeface="Arial" panose="020B0604020202020204" pitchFamily="34" charset="0"/>
              <a:buChar char="•"/>
            </a:pPr>
            <a:r>
              <a:rPr lang="hi-IN" b="1" dirty="0">
                <a:solidFill>
                  <a:srgbClr val="0070C0"/>
                </a:solidFill>
              </a:rPr>
              <a:t>कला और संगीत: </a:t>
            </a:r>
          </a:p>
          <a:p>
            <a:pPr algn="l"/>
            <a:r>
              <a:rPr lang="hi-IN" b="1" dirty="0"/>
              <a:t>कुछ को संगीत सुनने या चित्रकला जैसी कलाओं में रुचि होती है।</a:t>
            </a:r>
          </a:p>
          <a:p>
            <a:pPr marL="342900" indent="-342900" algn="l">
              <a:buFont typeface="Arial" panose="020B0604020202020204" pitchFamily="34" charset="0"/>
              <a:buChar char="•"/>
            </a:pPr>
            <a:r>
              <a:rPr lang="hi-IN" b="1" dirty="0">
                <a:solidFill>
                  <a:srgbClr val="0070C0"/>
                </a:solidFill>
              </a:rPr>
              <a:t>संग्रह करना: </a:t>
            </a:r>
          </a:p>
          <a:p>
            <a:pPr algn="l"/>
            <a:r>
              <a:rPr lang="hi-IN" b="1" dirty="0"/>
              <a:t>कुछ को सिक्के, डाक टिकट या अन्य वस्तुएँ इकट्ठा करने में रुचि होती है। </a:t>
            </a:r>
          </a:p>
          <a:p>
            <a:endParaRPr lang="en-IN" dirty="0"/>
          </a:p>
        </p:txBody>
      </p:sp>
    </p:spTree>
    <p:extLst>
      <p:ext uri="{BB962C8B-B14F-4D97-AF65-F5344CB8AC3E}">
        <p14:creationId xmlns:p14="http://schemas.microsoft.com/office/powerpoint/2010/main" val="277125630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EC9B85AA-0EFA-DD4D-CBBC-EF2040448380}"/>
              </a:ext>
            </a:extLst>
          </p:cNvPr>
          <p:cNvSpPr>
            <a:spLocks noGrp="1"/>
          </p:cNvSpPr>
          <p:nvPr>
            <p:ph type="subTitle" idx="1"/>
          </p:nvPr>
        </p:nvSpPr>
        <p:spPr>
          <a:xfrm>
            <a:off x="182880" y="0"/>
            <a:ext cx="12009120" cy="6963508"/>
          </a:xfrm>
        </p:spPr>
        <p:txBody>
          <a:bodyPr>
            <a:normAutofit/>
          </a:bodyPr>
          <a:lstStyle/>
          <a:p>
            <a:endParaRPr lang="en-US" b="1" u="sng" dirty="0">
              <a:solidFill>
                <a:srgbClr val="C00000"/>
              </a:solidFill>
            </a:endParaRPr>
          </a:p>
          <a:p>
            <a:r>
              <a:rPr lang="en-US" sz="2800" b="1" u="sng" dirty="0">
                <a:solidFill>
                  <a:srgbClr val="C00000"/>
                </a:solidFill>
              </a:rPr>
              <a:t>DEFINITIONS</a:t>
            </a:r>
          </a:p>
          <a:p>
            <a:pPr marL="342900" indent="-342900" algn="l">
              <a:buFont typeface="Arial" panose="020B0604020202020204" pitchFamily="34" charset="0"/>
              <a:buChar char="•"/>
            </a:pPr>
            <a:r>
              <a:rPr lang="hi-IN" b="1" dirty="0"/>
              <a:t>मैक्डूगल</a:t>
            </a:r>
            <a:r>
              <a:rPr lang="hi-IN" dirty="0"/>
              <a:t> </a:t>
            </a:r>
            <a:r>
              <a:rPr lang="hi-IN" b="1" dirty="0"/>
              <a:t>के अनुसार ‘‘रुचि दिया हुआ अवधान है और अवधान रुचि का क्रियात्मक रूप है।</a:t>
            </a:r>
            <a:r>
              <a:rPr lang="en-US" b="1" dirty="0"/>
              <a:t>”</a:t>
            </a:r>
          </a:p>
          <a:p>
            <a:pPr marL="342900" indent="-342900" algn="l">
              <a:buFont typeface="Arial" panose="020B0604020202020204" pitchFamily="34" charset="0"/>
              <a:buChar char="•"/>
            </a:pPr>
            <a:endParaRPr lang="hi-IN" b="1" dirty="0"/>
          </a:p>
          <a:p>
            <a:pPr marL="342900" indent="-342900" algn="l">
              <a:buFont typeface="Arial" panose="020B0604020202020204" pitchFamily="34" charset="0"/>
              <a:buChar char="•"/>
            </a:pPr>
            <a:r>
              <a:rPr lang="hi-IN" b="1" dirty="0"/>
              <a:t>क्रो एण्ड क्रो के अनुसार ‘‘रुचि एक प्रेरक शक्ति है, जो हमें किसी व्यक्ति, वस्तु या क्रिया के</a:t>
            </a:r>
            <a:endParaRPr lang="en-US" b="1" dirty="0"/>
          </a:p>
          <a:p>
            <a:pPr algn="l"/>
            <a:r>
              <a:rPr lang="en-US" b="1" dirty="0"/>
              <a:t>   </a:t>
            </a:r>
            <a:r>
              <a:rPr lang="hi-IN" b="1" dirty="0"/>
              <a:t> प्रति ध्यान देने के लिए प्रेरित करती है।</a:t>
            </a:r>
            <a:r>
              <a:rPr lang="en-US" b="1" dirty="0"/>
              <a:t>”</a:t>
            </a:r>
          </a:p>
          <a:p>
            <a:pPr marL="342900" indent="-342900" algn="l">
              <a:buFont typeface="Arial" panose="020B0604020202020204" pitchFamily="34" charset="0"/>
              <a:buChar char="•"/>
            </a:pPr>
            <a:endParaRPr lang="hi-IN" b="1" dirty="0"/>
          </a:p>
          <a:p>
            <a:pPr marL="342900" indent="-342900" algn="l">
              <a:buFont typeface="Arial" panose="020B0604020202020204" pitchFamily="34" charset="0"/>
              <a:buChar char="•"/>
            </a:pPr>
            <a:r>
              <a:rPr lang="hi-IN" b="1" dirty="0"/>
              <a:t>रास के अनुसार ‘‘जो वस्तु हमारे साथ अत्यधिक सम्बन्धित होती है, उसके प्रति हमारी रुचि</a:t>
            </a:r>
            <a:endParaRPr lang="en-US" b="1" dirty="0"/>
          </a:p>
          <a:p>
            <a:pPr algn="l"/>
            <a:r>
              <a:rPr lang="en-US" b="1" dirty="0"/>
              <a:t>   </a:t>
            </a:r>
            <a:r>
              <a:rPr lang="hi-IN" b="1" dirty="0"/>
              <a:t> होती है।</a:t>
            </a:r>
            <a:r>
              <a:rPr lang="en-US" b="1" dirty="0"/>
              <a:t>”</a:t>
            </a:r>
          </a:p>
          <a:p>
            <a:pPr marL="342900" indent="-342900" algn="l">
              <a:buFont typeface="Arial" panose="020B0604020202020204" pitchFamily="34" charset="0"/>
              <a:buChar char="•"/>
            </a:pPr>
            <a:endParaRPr lang="en-US" b="1" dirty="0"/>
          </a:p>
          <a:p>
            <a:pPr marL="342900" indent="-342900" algn="l">
              <a:buFont typeface="Arial" panose="020B0604020202020204" pitchFamily="34" charset="0"/>
              <a:buChar char="•"/>
            </a:pPr>
            <a:r>
              <a:rPr lang="hi-IN" b="1" dirty="0"/>
              <a:t>डॉ० एस० एम० माथुर के अनुसार, “रुचि को प्रेरक शक्ति कहा जाता है, जो हमारे ध्यान को</a:t>
            </a:r>
            <a:endParaRPr lang="en-US" b="1" dirty="0"/>
          </a:p>
          <a:p>
            <a:pPr algn="l"/>
            <a:r>
              <a:rPr lang="en-US" b="1" dirty="0"/>
              <a:t>    </a:t>
            </a:r>
            <a:r>
              <a:rPr lang="hi-IN" b="1" dirty="0"/>
              <a:t>एक व्यक्ति, वस्तु या क्रिया की तरफ उन्मुख करती है या इसे प्रभावपूर्ण कहा जा सकता है,</a:t>
            </a:r>
            <a:endParaRPr lang="en-US" b="1" dirty="0"/>
          </a:p>
          <a:p>
            <a:pPr algn="l"/>
            <a:r>
              <a:rPr lang="en-US" b="1" dirty="0"/>
              <a:t> </a:t>
            </a:r>
            <a:r>
              <a:rPr lang="hi-IN" b="1" dirty="0"/>
              <a:t> जो स्वयं ही अपनी सक्रियता से उत्तेजित होती है।”</a:t>
            </a:r>
            <a:endParaRPr lang="en-US" b="1" dirty="0"/>
          </a:p>
          <a:p>
            <a:pPr algn="l"/>
            <a:endParaRPr lang="en-IN" dirty="0"/>
          </a:p>
        </p:txBody>
      </p:sp>
    </p:spTree>
    <p:extLst>
      <p:ext uri="{BB962C8B-B14F-4D97-AF65-F5344CB8AC3E}">
        <p14:creationId xmlns:p14="http://schemas.microsoft.com/office/powerpoint/2010/main" val="160341289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F5E14C-3B9D-AE5D-6421-0BDB26891A01}"/>
              </a:ext>
            </a:extLst>
          </p:cNvPr>
          <p:cNvSpPr>
            <a:spLocks noGrp="1"/>
          </p:cNvSpPr>
          <p:nvPr>
            <p:ph type="ctrTitle"/>
          </p:nvPr>
        </p:nvSpPr>
        <p:spPr>
          <a:xfrm>
            <a:off x="1524000" y="123558"/>
            <a:ext cx="9144000" cy="847114"/>
          </a:xfrm>
        </p:spPr>
        <p:txBody>
          <a:bodyPr>
            <a:normAutofit fontScale="90000"/>
          </a:bodyPr>
          <a:lstStyle/>
          <a:p>
            <a:r>
              <a:rPr lang="en-US" sz="3100" b="1" u="sng" dirty="0">
                <a:solidFill>
                  <a:srgbClr val="C00000"/>
                </a:solidFill>
                <a:latin typeface="+mn-lt"/>
              </a:rPr>
              <a:t>DEFINITIONS</a:t>
            </a:r>
            <a:br>
              <a:rPr lang="en-US" sz="3100" b="1" u="sng" dirty="0">
                <a:solidFill>
                  <a:srgbClr val="C00000"/>
                </a:solidFill>
              </a:rPr>
            </a:br>
            <a:br>
              <a:rPr lang="en-US" sz="1800" b="1" dirty="0"/>
            </a:br>
            <a:endParaRPr lang="en-IN" sz="1800" dirty="0"/>
          </a:p>
        </p:txBody>
      </p:sp>
      <p:sp>
        <p:nvSpPr>
          <p:cNvPr id="3" name="Subtitle 2">
            <a:extLst>
              <a:ext uri="{FF2B5EF4-FFF2-40B4-BE49-F238E27FC236}">
                <a16:creationId xmlns:a16="http://schemas.microsoft.com/office/drawing/2014/main" id="{C7A4D1F3-F389-AF46-CACA-F1FDBD4090E5}"/>
              </a:ext>
            </a:extLst>
          </p:cNvPr>
          <p:cNvSpPr>
            <a:spLocks noGrp="1"/>
          </p:cNvSpPr>
          <p:nvPr>
            <p:ph type="subTitle" idx="1"/>
          </p:nvPr>
        </p:nvSpPr>
        <p:spPr>
          <a:xfrm>
            <a:off x="98474" y="618978"/>
            <a:ext cx="12093526" cy="6239022"/>
          </a:xfrm>
        </p:spPr>
        <p:txBody>
          <a:bodyPr>
            <a:normAutofit/>
          </a:bodyPr>
          <a:lstStyle/>
          <a:p>
            <a:pPr marL="342900" indent="-342900" algn="l">
              <a:buFont typeface="Arial" panose="020B0604020202020204" pitchFamily="34" charset="0"/>
              <a:buChar char="•"/>
            </a:pPr>
            <a:endParaRPr lang="en-US" b="1" dirty="0"/>
          </a:p>
          <a:p>
            <a:pPr marL="342900" indent="-342900" algn="l">
              <a:buFont typeface="Arial" panose="020B0604020202020204" pitchFamily="34" charset="0"/>
              <a:buChar char="•"/>
            </a:pPr>
            <a:r>
              <a:rPr lang="hi-IN" b="1" dirty="0"/>
              <a:t>भाटिया के अनुसार, “रुचि का अर्थ है-अन्तर करना। हम वस्तुओं में इस कारण रुचि रखते हैं,</a:t>
            </a:r>
            <a:endParaRPr lang="en-US" b="1" dirty="0"/>
          </a:p>
          <a:p>
            <a:pPr algn="l"/>
            <a:r>
              <a:rPr lang="en-US" b="1" dirty="0"/>
              <a:t>     </a:t>
            </a:r>
            <a:r>
              <a:rPr lang="hi-IN" b="1" dirty="0"/>
              <a:t>क्योंकि हमारे लिए उनमें और दूसरी वस्तुओं में अन्तर होता है, क्योंकि उनका हमसे सम्बन्ध</a:t>
            </a:r>
            <a:endParaRPr lang="en-US" b="1" dirty="0"/>
          </a:p>
          <a:p>
            <a:pPr algn="l"/>
            <a:r>
              <a:rPr lang="en-US" b="1" dirty="0"/>
              <a:t>  </a:t>
            </a:r>
            <a:r>
              <a:rPr lang="hi-IN" b="1" dirty="0"/>
              <a:t> होता है।</a:t>
            </a:r>
            <a:endParaRPr lang="en-US" b="1" dirty="0"/>
          </a:p>
          <a:p>
            <a:pPr marL="342900" indent="-342900" algn="l">
              <a:buFont typeface="Arial" panose="020B0604020202020204" pitchFamily="34" charset="0"/>
              <a:buChar char="•"/>
            </a:pPr>
            <a:r>
              <a:rPr lang="hi-IN" b="1" dirty="0"/>
              <a:t>इस प्रकार उपर्युक्त अर्थ एवं परिभाषा से निम्नलिखित तथ्य सामने आते है-</a:t>
            </a:r>
          </a:p>
          <a:p>
            <a:pPr marL="342900" indent="-342900" algn="l">
              <a:buFont typeface="Arial" panose="020B0604020202020204" pitchFamily="34" charset="0"/>
              <a:buChar char="•"/>
            </a:pPr>
            <a:r>
              <a:rPr lang="hi-IN" b="1" dirty="0"/>
              <a:t>रूचि मनुष्य की मानसिक संरचना है |</a:t>
            </a:r>
          </a:p>
          <a:p>
            <a:pPr marL="342900" indent="-342900" algn="l">
              <a:buFont typeface="Arial" panose="020B0604020202020204" pitchFamily="34" charset="0"/>
              <a:buChar char="•"/>
            </a:pPr>
            <a:r>
              <a:rPr lang="hi-IN" b="1" dirty="0"/>
              <a:t>यह जन्मजात एवं अर्जित दोनों होती है |</a:t>
            </a:r>
          </a:p>
          <a:p>
            <a:pPr marL="342900" indent="-342900" algn="l">
              <a:buFont typeface="Arial" panose="020B0604020202020204" pitchFamily="34" charset="0"/>
              <a:buChar char="•"/>
            </a:pPr>
            <a:r>
              <a:rPr lang="hi-IN" b="1" dirty="0"/>
              <a:t>मनुष्यों में रुचियों का विकास जीवन पर्यन्त चलता है |</a:t>
            </a:r>
          </a:p>
          <a:p>
            <a:pPr marL="342900" indent="-342900" algn="l">
              <a:buFont typeface="Arial" panose="020B0604020202020204" pitchFamily="34" charset="0"/>
              <a:buChar char="•"/>
            </a:pPr>
            <a:r>
              <a:rPr lang="hi-IN" b="1" dirty="0"/>
              <a:t>रूचि सीखने में आने वाली समस्याओ को दूर करती है जिससे थकावट का अनुभव नहीं होता है |</a:t>
            </a:r>
          </a:p>
          <a:p>
            <a:pPr marL="342900" indent="-342900" algn="l">
              <a:buFont typeface="Arial" panose="020B0604020202020204" pitchFamily="34" charset="0"/>
              <a:buChar char="•"/>
            </a:pPr>
            <a:r>
              <a:rPr lang="hi-IN" b="1" dirty="0"/>
              <a:t>हमारी रुचियों का सम्बन्ध हमारी आवश्यकताओं , लक्ष्यों तथा इच्छाओं से होता है |</a:t>
            </a:r>
          </a:p>
          <a:p>
            <a:endParaRPr lang="en-IN" dirty="0"/>
          </a:p>
        </p:txBody>
      </p:sp>
    </p:spTree>
    <p:extLst>
      <p:ext uri="{BB962C8B-B14F-4D97-AF65-F5344CB8AC3E}">
        <p14:creationId xmlns:p14="http://schemas.microsoft.com/office/powerpoint/2010/main" val="8436246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378B2F96-C064-4E8D-1BA6-645A5AC28954}"/>
              </a:ext>
            </a:extLst>
          </p:cNvPr>
          <p:cNvSpPr>
            <a:spLocks noGrp="1"/>
          </p:cNvSpPr>
          <p:nvPr>
            <p:ph type="subTitle" idx="1"/>
          </p:nvPr>
        </p:nvSpPr>
        <p:spPr>
          <a:xfrm>
            <a:off x="0" y="1"/>
            <a:ext cx="12192000" cy="6858000"/>
          </a:xfrm>
        </p:spPr>
        <p:txBody>
          <a:bodyPr>
            <a:normAutofit/>
          </a:bodyPr>
          <a:lstStyle/>
          <a:p>
            <a:endParaRPr lang="en-US" u="sng" dirty="0">
              <a:solidFill>
                <a:srgbClr val="C00000"/>
              </a:solidFill>
            </a:endParaRPr>
          </a:p>
          <a:p>
            <a:r>
              <a:rPr lang="hi-IN" sz="2800" b="1" u="sng" dirty="0">
                <a:solidFill>
                  <a:srgbClr val="C00000"/>
                </a:solidFill>
              </a:rPr>
              <a:t>रुचि की विशेषताएँ</a:t>
            </a:r>
          </a:p>
          <a:p>
            <a:pPr marL="342900" indent="-342900" algn="l">
              <a:buFont typeface="Arial" panose="020B0604020202020204" pitchFamily="34" charset="0"/>
              <a:buChar char="•"/>
            </a:pPr>
            <a:r>
              <a:rPr lang="hi-IN" b="1" dirty="0">
                <a:solidFill>
                  <a:srgbClr val="0070C0"/>
                </a:solidFill>
              </a:rPr>
              <a:t>प्रेरक शक्ति:</a:t>
            </a:r>
            <a:r>
              <a:rPr lang="hi-IN" dirty="0">
                <a:solidFill>
                  <a:srgbClr val="0070C0"/>
                </a:solidFill>
              </a:rPr>
              <a:t> </a:t>
            </a:r>
          </a:p>
          <a:p>
            <a:r>
              <a:rPr lang="hi-IN" b="1" dirty="0"/>
              <a:t>यह एक प्रेरक शक्ति है जो किसी व्यक्ति का ध्यान किसी विशेष चीज़ की ओर खींचती है। </a:t>
            </a:r>
          </a:p>
          <a:p>
            <a:pPr marL="342900" indent="-342900" algn="l">
              <a:buFont typeface="Arial" panose="020B0604020202020204" pitchFamily="34" charset="0"/>
              <a:buChar char="•"/>
            </a:pPr>
            <a:r>
              <a:rPr lang="hi-IN" b="1" dirty="0">
                <a:solidFill>
                  <a:srgbClr val="0070C0"/>
                </a:solidFill>
              </a:rPr>
              <a:t>पसंद का चयन:</a:t>
            </a:r>
            <a:r>
              <a:rPr lang="hi-IN" dirty="0">
                <a:solidFill>
                  <a:srgbClr val="0070C0"/>
                </a:solidFill>
              </a:rPr>
              <a:t> </a:t>
            </a:r>
          </a:p>
          <a:p>
            <a:pPr algn="l"/>
            <a:r>
              <a:rPr lang="en-US" dirty="0"/>
              <a:t>     </a:t>
            </a:r>
            <a:r>
              <a:rPr lang="hi-IN" b="1" dirty="0"/>
              <a:t>रुचि यह निर्धारित करती है कि किसी व्यक्ति द्वारा उपलब्ध विकल्पों में से क्या चुना जाता </a:t>
            </a:r>
            <a:r>
              <a:rPr lang="en-US" b="1" dirty="0"/>
              <a:t> </a:t>
            </a:r>
          </a:p>
          <a:p>
            <a:pPr algn="l"/>
            <a:r>
              <a:rPr lang="en-US" b="1" dirty="0"/>
              <a:t>     </a:t>
            </a:r>
            <a:r>
              <a:rPr lang="hi-IN" b="1" dirty="0"/>
              <a:t>है, जैसे कि पढ़ना, खेलना या सोना। </a:t>
            </a:r>
          </a:p>
          <a:p>
            <a:pPr marL="342900" indent="-342900" algn="l">
              <a:buFont typeface="Arial" panose="020B0604020202020204" pitchFamily="34" charset="0"/>
              <a:buChar char="•"/>
            </a:pPr>
            <a:r>
              <a:rPr lang="hi-IN" b="1" dirty="0">
                <a:solidFill>
                  <a:srgbClr val="0070C0"/>
                </a:solidFill>
              </a:rPr>
              <a:t>सकारात्मक जुड़ाव: </a:t>
            </a:r>
          </a:p>
          <a:p>
            <a:pPr algn="l"/>
            <a:r>
              <a:rPr lang="en-US" b="1" dirty="0"/>
              <a:t>      </a:t>
            </a:r>
            <a:r>
              <a:rPr lang="hi-IN" b="1" dirty="0"/>
              <a:t>जिस चीज़ में व्यक्ति की रुचि होती है, उसमें उसका ध्यान स्वाभाविक रूप से केंद्रित होता है </a:t>
            </a:r>
            <a:endParaRPr lang="en-US" b="1" dirty="0"/>
          </a:p>
          <a:p>
            <a:pPr algn="l"/>
            <a:r>
              <a:rPr lang="en-US" b="1" dirty="0"/>
              <a:t>      </a:t>
            </a:r>
            <a:r>
              <a:rPr lang="hi-IN" b="1" dirty="0"/>
              <a:t>और वह उस काम में आनंद महसूस करता है। </a:t>
            </a:r>
          </a:p>
          <a:p>
            <a:pPr marL="342900" indent="-342900" algn="l">
              <a:buFont typeface="Arial" panose="020B0604020202020204" pitchFamily="34" charset="0"/>
              <a:buChar char="•"/>
            </a:pPr>
            <a:r>
              <a:rPr lang="hi-IN" b="1" dirty="0">
                <a:solidFill>
                  <a:srgbClr val="0070C0"/>
                </a:solidFill>
              </a:rPr>
              <a:t>जन्मजात और अर्जित: </a:t>
            </a:r>
          </a:p>
          <a:p>
            <a:r>
              <a:rPr lang="hi-IN" b="1" dirty="0"/>
              <a:t>कुछ रुचियाँ जन्मजात होती हैं, जबकि कुछ वातावरण के प्रभाव से अर्जित की जाती हैं। </a:t>
            </a:r>
          </a:p>
          <a:p>
            <a:pPr algn="l"/>
            <a:r>
              <a:rPr lang="hi-IN" b="1" dirty="0"/>
              <a:t> </a:t>
            </a:r>
            <a:endParaRPr lang="en-IN" b="1" dirty="0"/>
          </a:p>
          <a:p>
            <a:endParaRPr lang="en-IN" dirty="0"/>
          </a:p>
        </p:txBody>
      </p:sp>
    </p:spTree>
    <p:extLst>
      <p:ext uri="{BB962C8B-B14F-4D97-AF65-F5344CB8AC3E}">
        <p14:creationId xmlns:p14="http://schemas.microsoft.com/office/powerpoint/2010/main" val="295523404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9C5E088C-759F-2C5E-5FB9-8DB7D7AD373D}"/>
              </a:ext>
            </a:extLst>
          </p:cNvPr>
          <p:cNvSpPr>
            <a:spLocks noGrp="1"/>
          </p:cNvSpPr>
          <p:nvPr>
            <p:ph type="subTitle" idx="1"/>
          </p:nvPr>
        </p:nvSpPr>
        <p:spPr>
          <a:xfrm>
            <a:off x="0" y="0"/>
            <a:ext cx="12192000" cy="6858000"/>
          </a:xfrm>
        </p:spPr>
        <p:txBody>
          <a:bodyPr>
            <a:normAutofit/>
          </a:bodyPr>
          <a:lstStyle/>
          <a:p>
            <a:r>
              <a:rPr lang="hi-IN" sz="3200" b="1" u="sng" dirty="0">
                <a:solidFill>
                  <a:srgbClr val="C00000"/>
                </a:solidFill>
              </a:rPr>
              <a:t>रुचियों के प्रकार</a:t>
            </a:r>
            <a:endParaRPr lang="en-US" sz="3200" b="1" u="sng" dirty="0">
              <a:solidFill>
                <a:srgbClr val="C00000"/>
              </a:solidFill>
            </a:endParaRPr>
          </a:p>
          <a:p>
            <a:endParaRPr lang="en-US" sz="3200" b="1" u="sng" dirty="0">
              <a:solidFill>
                <a:srgbClr val="C00000"/>
              </a:solidFill>
            </a:endParaRPr>
          </a:p>
          <a:p>
            <a:pPr marL="685800" indent="-685800" algn="l">
              <a:buFont typeface="Wingdings" panose="05000000000000000000" pitchFamily="2" charset="2"/>
              <a:buChar char="Ø"/>
            </a:pPr>
            <a:r>
              <a:rPr lang="en-US" sz="3000" b="1" dirty="0"/>
              <a:t>1.</a:t>
            </a:r>
            <a:r>
              <a:rPr lang="hi-IN" sz="2800" b="1" dirty="0"/>
              <a:t>जन्मजात रुचियाँ (</a:t>
            </a:r>
            <a:r>
              <a:rPr lang="en-IN" sz="2800" b="1" dirty="0"/>
              <a:t>Inform Interest)</a:t>
            </a:r>
          </a:p>
          <a:p>
            <a:pPr marL="685800" indent="-685800" algn="l">
              <a:buFont typeface="Wingdings" panose="05000000000000000000" pitchFamily="2" charset="2"/>
              <a:buChar char="Ø"/>
            </a:pPr>
            <a:r>
              <a:rPr lang="en-IN" sz="2800" b="1" dirty="0"/>
              <a:t>2. </a:t>
            </a:r>
            <a:r>
              <a:rPr lang="hi-IN" sz="2800" b="1" dirty="0"/>
              <a:t>अर्जित रुचियाँ (</a:t>
            </a:r>
            <a:r>
              <a:rPr lang="en-IN" sz="2800" b="1" dirty="0"/>
              <a:t>Acquired Interest)</a:t>
            </a:r>
            <a:endParaRPr lang="en-US" sz="2800" b="1" dirty="0"/>
          </a:p>
          <a:p>
            <a:pPr algn="l"/>
            <a:r>
              <a:rPr lang="en-US" sz="2800" b="1" dirty="0">
                <a:solidFill>
                  <a:srgbClr val="0070C0"/>
                </a:solidFill>
              </a:rPr>
              <a:t>1. </a:t>
            </a:r>
            <a:r>
              <a:rPr lang="hi-IN" sz="2800" b="1" dirty="0">
                <a:solidFill>
                  <a:srgbClr val="0070C0"/>
                </a:solidFill>
              </a:rPr>
              <a:t>जन्मजात रुचियाँ (</a:t>
            </a:r>
            <a:r>
              <a:rPr lang="en-IN" sz="2800" b="1" dirty="0">
                <a:solidFill>
                  <a:srgbClr val="0070C0"/>
                </a:solidFill>
              </a:rPr>
              <a:t>Inform Interest)</a:t>
            </a:r>
          </a:p>
          <a:p>
            <a:pPr algn="l"/>
            <a:r>
              <a:rPr lang="hi-IN" sz="2800" b="1" dirty="0"/>
              <a:t>जो रुचि अपने आप ही उत्पन्न होती है और जिसका आधार मनुष्य की जन्मजात</a:t>
            </a:r>
            <a:endParaRPr lang="en-US" sz="2800" b="1" dirty="0"/>
          </a:p>
          <a:p>
            <a:pPr algn="l"/>
            <a:r>
              <a:rPr lang="hi-IN" sz="2800" b="1" dirty="0"/>
              <a:t> प्रवृत्तियाँ रहती हैं, उसे जन्मजात या नैसर्गिक रुचि कहते हैं जैसे -खाने में रुचि,</a:t>
            </a:r>
            <a:endParaRPr lang="en-US" sz="2800" b="1" dirty="0"/>
          </a:p>
          <a:p>
            <a:pPr algn="l"/>
            <a:r>
              <a:rPr lang="hi-IN" sz="2800" b="1" dirty="0"/>
              <a:t> संग्रह करने में रुचि आदि।</a:t>
            </a:r>
          </a:p>
          <a:p>
            <a:pPr algn="l"/>
            <a:r>
              <a:rPr lang="en-IN" sz="2800" b="1" dirty="0">
                <a:solidFill>
                  <a:srgbClr val="0070C0"/>
                </a:solidFill>
              </a:rPr>
              <a:t>2. </a:t>
            </a:r>
            <a:r>
              <a:rPr lang="hi-IN" sz="2800" b="1" dirty="0">
                <a:solidFill>
                  <a:srgbClr val="0070C0"/>
                </a:solidFill>
              </a:rPr>
              <a:t>अर्जित रुचियाँ (</a:t>
            </a:r>
            <a:r>
              <a:rPr lang="en-IN" sz="2800" b="1" dirty="0">
                <a:solidFill>
                  <a:srgbClr val="0070C0"/>
                </a:solidFill>
              </a:rPr>
              <a:t>Acquired Interest)</a:t>
            </a:r>
          </a:p>
          <a:p>
            <a:pPr algn="l"/>
            <a:r>
              <a:rPr lang="hi-IN" sz="2800" b="1" dirty="0"/>
              <a:t>वातावरण के प्रभाव से स्वतः या इच्छा द्वारा प्राप्त रुचि अर्जित रुचि कहलाती है।</a:t>
            </a:r>
            <a:endParaRPr lang="en-US" sz="2800" b="1" dirty="0"/>
          </a:p>
          <a:p>
            <a:pPr algn="l"/>
            <a:r>
              <a:rPr lang="hi-IN" sz="2800" b="1" dirty="0"/>
              <a:t> जैसे-पढ़ने, गाने या अभिनय करने में रुचि।</a:t>
            </a:r>
          </a:p>
          <a:p>
            <a:endParaRPr lang="en-IN" dirty="0"/>
          </a:p>
        </p:txBody>
      </p:sp>
    </p:spTree>
    <p:extLst>
      <p:ext uri="{BB962C8B-B14F-4D97-AF65-F5344CB8AC3E}">
        <p14:creationId xmlns:p14="http://schemas.microsoft.com/office/powerpoint/2010/main" val="426211037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AC446565-6F47-C23D-DF73-4201364EABC0}"/>
              </a:ext>
            </a:extLst>
          </p:cNvPr>
          <p:cNvSpPr>
            <a:spLocks noGrp="1"/>
          </p:cNvSpPr>
          <p:nvPr>
            <p:ph type="subTitle" idx="1"/>
          </p:nvPr>
        </p:nvSpPr>
        <p:spPr>
          <a:xfrm>
            <a:off x="0" y="1"/>
            <a:ext cx="12192000" cy="6858000"/>
          </a:xfrm>
        </p:spPr>
        <p:txBody>
          <a:bodyPr>
            <a:normAutofit/>
          </a:bodyPr>
          <a:lstStyle/>
          <a:p>
            <a:pPr marL="342900" indent="-342900" algn="l">
              <a:buFont typeface="Arial" panose="020B0604020202020204" pitchFamily="34" charset="0"/>
              <a:buChar char="•"/>
            </a:pPr>
            <a:endParaRPr lang="en-US" b="1" dirty="0"/>
          </a:p>
          <a:p>
            <a:pPr marL="342900" indent="-342900" algn="l">
              <a:buFont typeface="Arial" panose="020B0604020202020204" pitchFamily="34" charset="0"/>
              <a:buChar char="•"/>
            </a:pPr>
            <a:r>
              <a:rPr lang="hi-IN" b="1" dirty="0">
                <a:solidFill>
                  <a:srgbClr val="0070C0"/>
                </a:solidFill>
              </a:rPr>
              <a:t>बच्चों की रुचि परीक्षण </a:t>
            </a:r>
            <a:r>
              <a:rPr lang="hi-IN" dirty="0"/>
              <a:t>-</a:t>
            </a:r>
            <a:r>
              <a:rPr lang="en-US" dirty="0"/>
              <a:t> </a:t>
            </a:r>
            <a:r>
              <a:rPr lang="hi-IN" b="1" dirty="0"/>
              <a:t>बच्चों की रुचि का पता लगाने के लिए विभिन्न रुचि परीक्षणों का</a:t>
            </a:r>
            <a:endParaRPr lang="en-US" b="1" dirty="0"/>
          </a:p>
          <a:p>
            <a:pPr algn="l"/>
            <a:r>
              <a:rPr lang="hi-IN" b="1" dirty="0"/>
              <a:t> निर्माण किया जाता है जिसमें उनके विभिन्न रुचियों से सम्बन्धित पद (</a:t>
            </a:r>
            <a:r>
              <a:rPr lang="en-IN" b="1" dirty="0"/>
              <a:t>Item) </a:t>
            </a:r>
            <a:r>
              <a:rPr lang="hi-IN" b="1" dirty="0"/>
              <a:t>सम्मिलित होते </a:t>
            </a:r>
            <a:endParaRPr lang="en-US" b="1" dirty="0"/>
          </a:p>
          <a:p>
            <a:pPr algn="l"/>
            <a:r>
              <a:rPr lang="en-US" b="1" dirty="0"/>
              <a:t>   </a:t>
            </a:r>
            <a:r>
              <a:rPr lang="hi-IN" b="1" dirty="0"/>
              <a:t>हैं, जिसका उत्तर उन बच्चों को ‘हाँ‘ या ‘न‘ के रूप में देना होता है। उनके द्वारा दिए गए उत्तरों</a:t>
            </a:r>
            <a:endParaRPr lang="en-US" b="1" dirty="0"/>
          </a:p>
          <a:p>
            <a:pPr algn="l"/>
            <a:r>
              <a:rPr lang="en-US" b="1" dirty="0"/>
              <a:t>  </a:t>
            </a:r>
            <a:r>
              <a:rPr lang="hi-IN" b="1" dirty="0"/>
              <a:t>की गणना करके हम उन बच्चों की विभिन्न रुचियों का पता लगाते हैं।</a:t>
            </a:r>
          </a:p>
          <a:p>
            <a:pPr marL="342900" indent="-342900" algn="l">
              <a:buFont typeface="Arial" panose="020B0604020202020204" pitchFamily="34" charset="0"/>
              <a:buChar char="•"/>
            </a:pPr>
            <a:r>
              <a:rPr lang="hi-IN" b="1" dirty="0">
                <a:solidFill>
                  <a:srgbClr val="0070C0"/>
                </a:solidFill>
              </a:rPr>
              <a:t>शिक्षा के क्षेत्र में रुचि परीक्षणों का उपयोग</a:t>
            </a:r>
            <a:endParaRPr lang="en-US" b="1" dirty="0">
              <a:solidFill>
                <a:srgbClr val="0070C0"/>
              </a:solidFill>
            </a:endParaRPr>
          </a:p>
          <a:p>
            <a:pPr algn="l"/>
            <a:r>
              <a:rPr lang="hi-IN" b="1" dirty="0"/>
              <a:t> शिक्षा के क्षेत्र में रुचि परीक्षणों का उपयोग</a:t>
            </a:r>
            <a:r>
              <a:rPr lang="en-US" b="1" dirty="0"/>
              <a:t> </a:t>
            </a:r>
            <a:r>
              <a:rPr lang="hi-IN" b="1" dirty="0"/>
              <a:t>मुख्यतः निम्नलिखित उद्देश्यों की पूर्ति के लिए </a:t>
            </a:r>
            <a:endParaRPr lang="en-US" b="1" dirty="0"/>
          </a:p>
          <a:p>
            <a:pPr algn="l"/>
            <a:r>
              <a:rPr lang="en-US" b="1" dirty="0"/>
              <a:t>  </a:t>
            </a:r>
            <a:r>
              <a:rPr lang="hi-IN" b="1" dirty="0"/>
              <a:t>किया जाता है –</a:t>
            </a:r>
          </a:p>
          <a:p>
            <a:pPr marL="342900" indent="-342900" algn="l">
              <a:buFont typeface="Wingdings" panose="05000000000000000000" pitchFamily="2" charset="2"/>
              <a:buChar char="ü"/>
            </a:pPr>
            <a:r>
              <a:rPr lang="hi-IN" b="1" dirty="0"/>
              <a:t>छात्रों की रुचियों का पता लगाने के लिए।</a:t>
            </a:r>
            <a:endParaRPr lang="en-US" b="1" dirty="0"/>
          </a:p>
          <a:p>
            <a:pPr marL="342900" indent="-342900" algn="l">
              <a:buFont typeface="Wingdings" panose="05000000000000000000" pitchFamily="2" charset="2"/>
              <a:buChar char="ü"/>
            </a:pPr>
            <a:r>
              <a:rPr lang="hi-IN" b="1" dirty="0"/>
              <a:t>छात्रों की वैयक्तिक भिन्नता का पता लगाने के लिए।</a:t>
            </a:r>
            <a:endParaRPr lang="en-US" b="1" dirty="0"/>
          </a:p>
          <a:p>
            <a:pPr marL="342900" indent="-342900" algn="l">
              <a:buFont typeface="Wingdings" panose="05000000000000000000" pitchFamily="2" charset="2"/>
              <a:buChar char="ü"/>
            </a:pPr>
            <a:r>
              <a:rPr lang="hi-IN" b="1" dirty="0"/>
              <a:t>छात्रों की रुचियों की तुलनात्मक जानकारी के लिए।</a:t>
            </a:r>
            <a:endParaRPr lang="en-US" b="1" dirty="0"/>
          </a:p>
          <a:p>
            <a:pPr marL="342900" indent="-342900" algn="l">
              <a:buFont typeface="Wingdings" panose="05000000000000000000" pitchFamily="2" charset="2"/>
              <a:buChar char="ü"/>
            </a:pPr>
            <a:r>
              <a:rPr lang="hi-IN" b="1" dirty="0"/>
              <a:t>छात्रों का वर्गीकरण करने के लिए।</a:t>
            </a:r>
            <a:endParaRPr lang="en-US" b="1" dirty="0"/>
          </a:p>
          <a:p>
            <a:pPr marL="342900" indent="-342900" algn="l">
              <a:buFont typeface="Wingdings" panose="05000000000000000000" pitchFamily="2" charset="2"/>
              <a:buChar char="ü"/>
            </a:pPr>
            <a:r>
              <a:rPr lang="hi-IN" b="1" dirty="0"/>
              <a:t>छात्रों के व्यक्तित्व का मापन करने के लिए।</a:t>
            </a:r>
            <a:endParaRPr lang="en-US" b="1" dirty="0"/>
          </a:p>
          <a:p>
            <a:pPr marL="342900" indent="-342900" algn="l">
              <a:buFont typeface="Wingdings" panose="05000000000000000000" pitchFamily="2" charset="2"/>
              <a:buChar char="ü"/>
            </a:pPr>
            <a:r>
              <a:rPr lang="hi-IN" b="1" dirty="0"/>
              <a:t>छात्रों को शैक्षिक निर्देशन देने के लिए।</a:t>
            </a:r>
            <a:endParaRPr lang="en-US" b="1" dirty="0"/>
          </a:p>
          <a:p>
            <a:pPr marL="342900" indent="-342900" algn="l">
              <a:buFont typeface="Wingdings" panose="05000000000000000000" pitchFamily="2" charset="2"/>
              <a:buChar char="ü"/>
            </a:pPr>
            <a:r>
              <a:rPr lang="hi-IN" b="1" dirty="0"/>
              <a:t>छात्रों को व्यावसायिक निर्देशन देने के लिए।</a:t>
            </a:r>
          </a:p>
          <a:p>
            <a:endParaRPr lang="en-IN" dirty="0"/>
          </a:p>
        </p:txBody>
      </p:sp>
    </p:spTree>
    <p:extLst>
      <p:ext uri="{BB962C8B-B14F-4D97-AF65-F5344CB8AC3E}">
        <p14:creationId xmlns:p14="http://schemas.microsoft.com/office/powerpoint/2010/main" val="321849993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5BB57FF6-B385-B931-2A24-8264E6A9DBD6}"/>
              </a:ext>
            </a:extLst>
          </p:cNvPr>
          <p:cNvSpPr>
            <a:spLocks noGrp="1"/>
          </p:cNvSpPr>
          <p:nvPr>
            <p:ph type="subTitle" idx="1"/>
          </p:nvPr>
        </p:nvSpPr>
        <p:spPr>
          <a:xfrm>
            <a:off x="0" y="0"/>
            <a:ext cx="12192000" cy="6858000"/>
          </a:xfrm>
        </p:spPr>
        <p:txBody>
          <a:bodyPr>
            <a:normAutofit/>
          </a:bodyPr>
          <a:lstStyle/>
          <a:p>
            <a:endParaRPr lang="en-US" b="1" u="sng" dirty="0">
              <a:solidFill>
                <a:srgbClr val="0070C0"/>
              </a:solidFill>
            </a:endParaRPr>
          </a:p>
          <a:p>
            <a:r>
              <a:rPr lang="hi-IN" sz="2600" b="1" u="sng" dirty="0">
                <a:solidFill>
                  <a:srgbClr val="0070C0"/>
                </a:solidFill>
              </a:rPr>
              <a:t>बालकों में रुचि उत्पन्न करने के उपाय</a:t>
            </a:r>
            <a:endParaRPr lang="en-US" sz="2600" b="1" u="sng" dirty="0">
              <a:solidFill>
                <a:srgbClr val="0070C0"/>
              </a:solidFill>
            </a:endParaRPr>
          </a:p>
          <a:p>
            <a:pPr algn="l"/>
            <a:r>
              <a:rPr lang="hi-IN" dirty="0"/>
              <a:t> </a:t>
            </a:r>
            <a:r>
              <a:rPr lang="hi-IN" b="1" dirty="0"/>
              <a:t>निम्नांकित उपायों या विधियों द्वारा बालकों में पाठ के प्रति रुचि उत्पन्न की जा सकती है</a:t>
            </a:r>
            <a:r>
              <a:rPr lang="en-US" b="1" dirty="0"/>
              <a:t>:</a:t>
            </a:r>
            <a:r>
              <a:rPr lang="hi-IN" b="1" dirty="0"/>
              <a:t> </a:t>
            </a:r>
            <a:endParaRPr lang="en-US" b="1" dirty="0"/>
          </a:p>
          <a:p>
            <a:pPr algn="l"/>
            <a:r>
              <a:rPr lang="hi-IN" b="1" dirty="0"/>
              <a:t>⦁ छोटे बालकों की रुचि मूल-प्रवृत्तियों पर आधारित होती है। अतः अध्यापक को चाहिए कि </a:t>
            </a:r>
            <a:r>
              <a:rPr lang="en-US" b="1" dirty="0"/>
              <a:t> </a:t>
            </a:r>
          </a:p>
          <a:p>
            <a:pPr algn="l"/>
            <a:r>
              <a:rPr lang="en-US" b="1" dirty="0"/>
              <a:t>     </a:t>
            </a:r>
            <a:r>
              <a:rPr lang="hi-IN" b="1" dirty="0"/>
              <a:t>पढ़ाते समय मूल-प्रवृत्यात्मक रुचियों को सुविधानुसार पाठ से सम्बन्धित करें।</a:t>
            </a:r>
            <a:endParaRPr lang="en-US" b="1" dirty="0"/>
          </a:p>
          <a:p>
            <a:pPr algn="l"/>
            <a:r>
              <a:rPr lang="hi-IN" b="1" dirty="0"/>
              <a:t>⦁ आयु के विकास के साथ-साथ बालकों की रुचियों में भी परिवर्तन होता है। अतः इस बात को </a:t>
            </a:r>
            <a:endParaRPr lang="en-US" b="1" dirty="0"/>
          </a:p>
          <a:p>
            <a:pPr algn="l"/>
            <a:r>
              <a:rPr lang="en-US" b="1" dirty="0"/>
              <a:t>     </a:t>
            </a:r>
            <a:r>
              <a:rPr lang="hi-IN" b="1" dirty="0"/>
              <a:t>ध्यान</a:t>
            </a:r>
            <a:r>
              <a:rPr lang="en-US" b="1" dirty="0"/>
              <a:t> </a:t>
            </a:r>
            <a:r>
              <a:rPr lang="hi-IN" b="1" dirty="0"/>
              <a:t>में रखकर ही पाठ्य विकास का आयोजन किया जाए।</a:t>
            </a:r>
            <a:endParaRPr lang="en-US" b="1" dirty="0"/>
          </a:p>
          <a:p>
            <a:pPr algn="l"/>
            <a:r>
              <a:rPr lang="hi-IN" b="1" dirty="0"/>
              <a:t>⦁ रुचि का आधार जिज्ञासा प्रवृत्ति है। अतः विषय के प्रति जिज्ञासा उत्पन्न करना आवश्यक है।</a:t>
            </a:r>
            <a:endParaRPr lang="en-US" b="1" dirty="0"/>
          </a:p>
          <a:p>
            <a:pPr marL="342900" indent="-342900" algn="l">
              <a:buFont typeface="Arial" panose="020B0604020202020204" pitchFamily="34" charset="0"/>
              <a:buChar char="•"/>
            </a:pPr>
            <a:r>
              <a:rPr lang="hi-IN" b="1" dirty="0"/>
              <a:t>छात्रों की वैयक्तिक भिन्नता</a:t>
            </a:r>
            <a:r>
              <a:rPr lang="en-US" b="1" dirty="0"/>
              <a:t> </a:t>
            </a:r>
            <a:r>
              <a:rPr lang="hi-IN" b="1" dirty="0"/>
              <a:t>को </a:t>
            </a:r>
            <a:r>
              <a:rPr lang="en-US" b="1" dirty="0"/>
              <a:t> </a:t>
            </a:r>
            <a:r>
              <a:rPr lang="hi-IN" b="1" dirty="0"/>
              <a:t>ध्यान</a:t>
            </a:r>
            <a:r>
              <a:rPr lang="en-US" b="1" dirty="0"/>
              <a:t> </a:t>
            </a:r>
            <a:r>
              <a:rPr lang="hi-IN" b="1" dirty="0"/>
              <a:t>में रखकर ही पाठ्य विकास करना चाहिए। </a:t>
            </a:r>
            <a:endParaRPr lang="en-US" b="1" dirty="0"/>
          </a:p>
          <a:p>
            <a:pPr algn="l"/>
            <a:endParaRPr lang="en-IN" b="1" dirty="0"/>
          </a:p>
        </p:txBody>
      </p:sp>
    </p:spTree>
    <p:extLst>
      <p:ext uri="{BB962C8B-B14F-4D97-AF65-F5344CB8AC3E}">
        <p14:creationId xmlns:p14="http://schemas.microsoft.com/office/powerpoint/2010/main" val="320448024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1732</TotalTime>
  <Words>1348</Words>
  <Application>Microsoft Office PowerPoint</Application>
  <PresentationFormat>Widescreen</PresentationFormat>
  <Paragraphs>116</Paragraphs>
  <Slides>13</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13</vt:i4>
      </vt:variant>
    </vt:vector>
  </HeadingPairs>
  <TitlesOfParts>
    <vt:vector size="18" baseType="lpstr">
      <vt:lpstr>Arial</vt:lpstr>
      <vt:lpstr>Calibri</vt:lpstr>
      <vt:lpstr>Calibri Light</vt:lpstr>
      <vt:lpstr>Wingdings</vt:lpstr>
      <vt:lpstr>Office Theme</vt:lpstr>
      <vt:lpstr>रुचि (INTEREST)  </vt:lpstr>
      <vt:lpstr>रुचि (INTEREST) </vt:lpstr>
      <vt:lpstr>PowerPoint Presentation</vt:lpstr>
      <vt:lpstr>PowerPoint Presentation</vt:lpstr>
      <vt:lpstr>DEFINITIONS  </vt:lpstr>
      <vt:lpstr>PowerPoint Presentation</vt:lpstr>
      <vt:lpstr>PowerPoint Presentation</vt:lpstr>
      <vt:lpstr>PowerPoint Presentation</vt:lpstr>
      <vt:lpstr>PowerPoint Presentation</vt:lpstr>
      <vt:lpstr>बालकों में रुचि उत्पन्न करने के उपाय </vt:lpstr>
      <vt:lpstr>PowerPoint Presentation</vt:lpstr>
      <vt:lpstr>PowerPoint Presentation</vt:lpstr>
      <vt:lpstr>DR. RANU VARSHNEY</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Renu Varshney</dc:creator>
  <cp:lastModifiedBy>Renu Varshney</cp:lastModifiedBy>
  <cp:revision>22</cp:revision>
  <dcterms:created xsi:type="dcterms:W3CDTF">2025-10-11T08:16:01Z</dcterms:created>
  <dcterms:modified xsi:type="dcterms:W3CDTF">2025-10-17T07:55:18Z</dcterms:modified>
</cp:coreProperties>
</file>