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5" r:id="rId6"/>
    <p:sldId id="262" r:id="rId7"/>
    <p:sldId id="261" r:id="rId8"/>
    <p:sldId id="263" r:id="rId9"/>
    <p:sldId id="264" r:id="rId10"/>
    <p:sldId id="267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5D3B8-7CE3-4CBB-A706-B530B8E688ED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3C286-F827-4E39-866C-9DD95894CB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491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33C286-F827-4E39-866C-9DD95894CBFF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762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B2D6D-ABCA-4296-A33B-9BD66B4CD901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1131C-0D86-4EC1-88B1-CEC022C8A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1752600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UNIT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991051"/>
              </p:ext>
            </p:extLst>
          </p:nvPr>
        </p:nvGraphicFramePr>
        <p:xfrm>
          <a:off x="0" y="983398"/>
          <a:ext cx="9143998" cy="58746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1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2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0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7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7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Sr.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Content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Objective with Specifications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Teaching-learning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Testing 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Procedure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806"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  <a:p>
                      <a:pPr algn="ctr"/>
                      <a:r>
                        <a:rPr lang="en-US" sz="3200" b="1" dirty="0"/>
                        <a:t>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Write briefly about</a:t>
                      </a:r>
                      <a:r>
                        <a:rPr lang="en-US" sz="2400" b="1" baseline="0" dirty="0"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the chapter’s content that</a:t>
                      </a:r>
                      <a:r>
                        <a:rPr lang="en-US" sz="2400" b="1" baseline="0" dirty="0">
                          <a:latin typeface="Agency FB" panose="020B0503020202020204" pitchFamily="34" charset="0"/>
                        </a:rPr>
                        <a:t> comes</a:t>
                      </a:r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 under part ‘A’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Knowledge: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 The pupil acquires the knowledge of____</a:t>
                      </a:r>
                    </a:p>
                    <a:p>
                      <a:r>
                        <a:rPr lang="en-US" sz="18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: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 The pupil recalls ___</a:t>
                      </a:r>
                    </a:p>
                    <a:p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Understanding: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develops understanding of_____</a:t>
                      </a:r>
                    </a:p>
                    <a:p>
                      <a:r>
                        <a:rPr lang="en-US" sz="18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explains ____</a:t>
                      </a:r>
                      <a:endParaRPr lang="en-US" sz="180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Tr.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 Displays the chart &amp; ask </a:t>
                      </a:r>
                    </a:p>
                    <a:p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Questions.</a:t>
                      </a:r>
                    </a:p>
                    <a:p>
                      <a:endParaRPr lang="en-US" sz="1600" b="1" baseline="0" dirty="0">
                        <a:latin typeface="Agency FB" panose="020B0503020202020204" pitchFamily="34" charset="0"/>
                      </a:endParaRPr>
                    </a:p>
                    <a:p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Tr. then discusses about the content by explaining.</a:t>
                      </a:r>
                      <a:endParaRPr lang="en-US" sz="1600" b="1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Essay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Ans. Briefly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Short </a:t>
                      </a:r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Ans</a:t>
                      </a: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Answer in one word,</a:t>
                      </a:r>
                      <a:r>
                        <a:rPr lang="en-US" sz="1600" b="0" baseline="0" dirty="0"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Obj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600" b="0" baseline="0" dirty="0">
                          <a:latin typeface="Agency FB" panose="020B0503020202020204" pitchFamily="34" charset="0"/>
                        </a:rPr>
                        <a:t>FIB</a:t>
                      </a:r>
                      <a:endParaRPr lang="en-US" sz="1600" b="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3071"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  <a:p>
                      <a:pPr algn="ctr"/>
                      <a:r>
                        <a:rPr lang="en-US" sz="3200" b="1" dirty="0"/>
                        <a:t>B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Write briefly about the chapter’s content that comes under part ‘B’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Knowledge: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 The pupil acquires the knowledge of____</a:t>
                      </a:r>
                    </a:p>
                    <a:p>
                      <a:r>
                        <a:rPr lang="en-US" sz="18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: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 The pupil recalls ___</a:t>
                      </a:r>
                    </a:p>
                    <a:p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Application: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applies knowledge &amp; understanding____</a:t>
                      </a:r>
                    </a:p>
                    <a:p>
                      <a:r>
                        <a:rPr lang="en-US" sz="18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distinguishes ____</a:t>
                      </a:r>
                      <a:endParaRPr lang="en-US" sz="1800" dirty="0">
                        <a:latin typeface="Agency FB" panose="020B0503020202020204" pitchFamily="34" charset="0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gency FB" panose="020B0503020202020204" pitchFamily="34" charset="0"/>
                        </a:rPr>
                        <a:t>Tr.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Ask students do present a role play &amp; later raises the questions</a:t>
                      </a:r>
                    </a:p>
                    <a:p>
                      <a:r>
                        <a:rPr lang="en-US" sz="1600" baseline="0" dirty="0" err="1">
                          <a:latin typeface="Agency FB" panose="020B0503020202020204" pitchFamily="34" charset="0"/>
                        </a:rPr>
                        <a:t>Tr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: ___________________</a:t>
                      </a:r>
                    </a:p>
                    <a:p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Tr. then discusses by sharing experiences ___</a:t>
                      </a:r>
                      <a:endParaRPr lang="en-US" sz="1600" b="1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Essay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Ans.</a:t>
                      </a:r>
                      <a:r>
                        <a:rPr lang="en-US" sz="1600" b="0" baseline="0" dirty="0"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Briefly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Short </a:t>
                      </a:r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Ans</a:t>
                      </a: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Ans. in one word, True or False, if </a:t>
                      </a:r>
                      <a:r>
                        <a:rPr lang="en-US" sz="1500" b="0" dirty="0">
                          <a:latin typeface="Agency FB" panose="020B0503020202020204" pitchFamily="34" charset="0"/>
                        </a:rPr>
                        <a:t>false correct</a:t>
                      </a:r>
                      <a:endParaRPr lang="en-US" sz="1600" b="0" dirty="0">
                        <a:latin typeface="Agency FB" panose="020B0503020202020204" pitchFamily="34" charset="0"/>
                      </a:endParaRPr>
                    </a:p>
                    <a:p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Obj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600" b="0" baseline="0" dirty="0">
                          <a:latin typeface="Agency FB" panose="020B0503020202020204" pitchFamily="34" charset="0"/>
                        </a:rPr>
                        <a:t>FIB</a:t>
                      </a:r>
                      <a:endParaRPr lang="en-US" sz="1600" b="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152400"/>
            <a:ext cx="7010400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DaunPenh" panose="01010101010101010101" pitchFamily="2" charset="0"/>
                <a:cs typeface="DaunPenh" panose="01010101010101010101" pitchFamily="2" charset="0"/>
              </a:rPr>
              <a:t>UNIT PLAN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DaunPenh" panose="01010101010101010101" pitchFamily="2" charset="0"/>
                <a:cs typeface="DaunPenh" panose="01010101010101010101" pitchFamily="2" charset="0"/>
              </a:rPr>
              <a:t>(</a:t>
            </a:r>
            <a:r>
              <a:rPr lang="en-US" sz="2400" b="1" dirty="0" err="1">
                <a:solidFill>
                  <a:srgbClr val="002060"/>
                </a:solidFill>
                <a:latin typeface="DaunPenh" panose="01010101010101010101" pitchFamily="2" charset="0"/>
                <a:cs typeface="DaunPenh" panose="01010101010101010101" pitchFamily="2" charset="0"/>
              </a:rPr>
              <a:t>Subject:_____Unit</a:t>
            </a:r>
            <a:r>
              <a:rPr lang="en-US" sz="2400" b="1" dirty="0">
                <a:solidFill>
                  <a:srgbClr val="002060"/>
                </a:solidFill>
                <a:latin typeface="DaunPenh" panose="01010101010101010101" pitchFamily="2" charset="0"/>
                <a:cs typeface="DaunPenh" panose="01010101010101010101" pitchFamily="2" charset="0"/>
              </a:rPr>
              <a:t>: ____ Std.: _____     No. of Periods:__)</a:t>
            </a:r>
            <a:endParaRPr lang="en-IN" sz="2400" b="1" dirty="0">
              <a:solidFill>
                <a:srgbClr val="002060"/>
              </a:solidFill>
              <a:latin typeface="DaunPenh" panose="01010101010101010101" pitchFamily="2" charset="0"/>
              <a:cs typeface="DaunPenh" panose="01010101010101010101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 flipV="1">
            <a:off x="228600" y="6476999"/>
            <a:ext cx="86868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910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074892"/>
              </p:ext>
            </p:extLst>
          </p:nvPr>
        </p:nvGraphicFramePr>
        <p:xfrm>
          <a:off x="0" y="0"/>
          <a:ext cx="9144001" cy="68579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89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1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5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890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Sr.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Content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Objective with Specifications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Teaching-learning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Testing 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Procedure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371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  <a:p>
                      <a:pPr algn="ctr"/>
                      <a:r>
                        <a:rPr lang="en-US" sz="2800" b="1" dirty="0"/>
                        <a:t>C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Write briefly about the chapter’s content that comes under part ‘C’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Understanding: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develops understanding of_____</a:t>
                      </a:r>
                    </a:p>
                    <a:p>
                      <a:r>
                        <a:rPr lang="en-US" sz="16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: 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The pupil constructs____</a:t>
                      </a:r>
                      <a:endParaRPr lang="en-US" sz="1600" dirty="0">
                        <a:latin typeface="Agency FB" panose="020B0503020202020204" pitchFamily="34" charset="0"/>
                      </a:endParaRPr>
                    </a:p>
                    <a:p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Skill: </a:t>
                      </a:r>
                      <a:r>
                        <a:rPr lang="en-US" sz="1600" dirty="0">
                          <a:latin typeface="Agency FB" panose="020B0503020202020204" pitchFamily="34" charset="0"/>
                        </a:rPr>
                        <a:t>The pupil applies skill of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____</a:t>
                      </a:r>
                    </a:p>
                    <a:p>
                      <a:r>
                        <a:rPr lang="en-US" sz="1600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: The pupil constructs___</a:t>
                      </a:r>
                      <a:endParaRPr lang="en-US" sz="160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gency FB" panose="020B0503020202020204" pitchFamily="34" charset="0"/>
                        </a:rPr>
                        <a:t>Tr. By using different types of teaching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aids explain &amp; construct __</a:t>
                      </a:r>
                    </a:p>
                    <a:p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Tr. Later tr. Instructs </a:t>
                      </a:r>
                      <a:r>
                        <a:rPr lang="en-US" sz="1600" baseline="0" dirty="0" err="1">
                          <a:latin typeface="Agency FB" panose="020B0503020202020204" pitchFamily="34" charset="0"/>
                        </a:rPr>
                        <a:t>st.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to do the same &amp; clears the doubts of the </a:t>
                      </a:r>
                      <a:r>
                        <a:rPr lang="en-US" sz="1600" baseline="0" dirty="0" err="1">
                          <a:latin typeface="Agency FB" panose="020B0503020202020204" pitchFamily="34" charset="0"/>
                        </a:rPr>
                        <a:t>st.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___</a:t>
                      </a:r>
                      <a:endParaRPr lang="en-US" sz="160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Essay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Ans. Briefly (Construct)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Short </a:t>
                      </a:r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Ans</a:t>
                      </a:r>
                      <a:r>
                        <a:rPr lang="en-US" sz="1600" b="1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600" b="0" dirty="0">
                          <a:latin typeface="Agency FB" panose="020B0503020202020204" pitchFamily="34" charset="0"/>
                        </a:rPr>
                        <a:t>Ans. in one word</a:t>
                      </a:r>
                    </a:p>
                    <a:p>
                      <a:r>
                        <a:rPr lang="en-US" sz="1600" b="1" dirty="0" err="1">
                          <a:latin typeface="Agency FB" panose="020B0503020202020204" pitchFamily="34" charset="0"/>
                        </a:rPr>
                        <a:t>Obj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 Type:---</a:t>
                      </a:r>
                      <a:endParaRPr lang="en-US" sz="1600" b="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725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  <a:p>
                      <a:pPr algn="ctr"/>
                      <a:r>
                        <a:rPr lang="en-US" sz="2800" b="1" dirty="0"/>
                        <a:t>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Agency FB" panose="020B0503020202020204" pitchFamily="34" charset="0"/>
                        </a:rPr>
                        <a:t>Write briefly about the chapter’s content that comes under part ‘D’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Knowledge: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 The pupil acquires the knowledge of____</a:t>
                      </a:r>
                    </a:p>
                    <a:p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Understanding: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develops understanding of_____</a:t>
                      </a:r>
                    </a:p>
                    <a:p>
                      <a:r>
                        <a:rPr lang="en-US" sz="16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600" b="1" baseline="0" dirty="0">
                          <a:latin typeface="Agency FB" panose="020B0503020202020204" pitchFamily="34" charset="0"/>
                        </a:rPr>
                        <a:t>: 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The pupil illustrates ____</a:t>
                      </a:r>
                      <a:endParaRPr lang="en-US" sz="1600" dirty="0">
                        <a:latin typeface="Agency FB" panose="020B0503020202020204" pitchFamily="34" charset="0"/>
                      </a:endParaRPr>
                    </a:p>
                    <a:p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Application: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applies knowledge &amp; understanding____</a:t>
                      </a:r>
                    </a:p>
                    <a:p>
                      <a:r>
                        <a:rPr lang="en-US" sz="1800" b="1" baseline="0" dirty="0" err="1">
                          <a:latin typeface="Agency FB" panose="020B0503020202020204" pitchFamily="34" charset="0"/>
                        </a:rPr>
                        <a:t>Sp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: </a:t>
                      </a:r>
                      <a:r>
                        <a:rPr lang="en-US" sz="1800" baseline="0" dirty="0">
                          <a:latin typeface="Agency FB" panose="020B0503020202020204" pitchFamily="34" charset="0"/>
                        </a:rPr>
                        <a:t>The pupil give reason ____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gency FB" panose="020B0503020202020204" pitchFamily="34" charset="0"/>
                        </a:rPr>
                        <a:t>Tr. Ask </a:t>
                      </a:r>
                      <a:r>
                        <a:rPr lang="en-US" sz="1600" dirty="0" err="1">
                          <a:latin typeface="Agency FB" panose="020B0503020202020204" pitchFamily="34" charset="0"/>
                        </a:rPr>
                        <a:t>st.</a:t>
                      </a:r>
                      <a:r>
                        <a:rPr lang="en-US" sz="1600" dirty="0">
                          <a:latin typeface="Agency FB" panose="020B0503020202020204" pitchFamily="34" charset="0"/>
                        </a:rPr>
                        <a:t> to give examples____</a:t>
                      </a:r>
                    </a:p>
                    <a:p>
                      <a:r>
                        <a:rPr lang="en-US" sz="1600" dirty="0">
                          <a:latin typeface="Agency FB" panose="020B0503020202020204" pitchFamily="34" charset="0"/>
                        </a:rPr>
                        <a:t>Tr. Discuss</a:t>
                      </a:r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by using teaching aids and raising questions</a:t>
                      </a:r>
                    </a:p>
                    <a:p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Tr. _______________</a:t>
                      </a:r>
                    </a:p>
                    <a:p>
                      <a:r>
                        <a:rPr lang="en-US" sz="1600" baseline="0" dirty="0">
                          <a:latin typeface="Agency FB" panose="020B0503020202020204" pitchFamily="34" charset="0"/>
                        </a:rPr>
                        <a:t>     _______________</a:t>
                      </a:r>
                      <a:endParaRPr lang="en-US" sz="160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Essay Type: </a:t>
                      </a:r>
                      <a:r>
                        <a:rPr lang="en-US" sz="1800" b="0" dirty="0">
                          <a:latin typeface="Agency FB" panose="020B0503020202020204" pitchFamily="34" charset="0"/>
                        </a:rPr>
                        <a:t>----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Short </a:t>
                      </a:r>
                      <a:r>
                        <a:rPr lang="en-US" sz="1800" b="1" dirty="0" err="1">
                          <a:latin typeface="Agency FB" panose="020B0503020202020204" pitchFamily="34" charset="0"/>
                        </a:rPr>
                        <a:t>Ans</a:t>
                      </a:r>
                      <a:r>
                        <a:rPr lang="en-US" sz="1800" b="1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800" b="0" dirty="0">
                          <a:latin typeface="Agency FB" panose="020B0503020202020204" pitchFamily="34" charset="0"/>
                        </a:rPr>
                        <a:t>True or False, if false correct,</a:t>
                      </a:r>
                      <a:r>
                        <a:rPr lang="en-US" sz="1800" b="0" baseline="0" dirty="0"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1800" b="0" dirty="0">
                          <a:latin typeface="Agency FB" panose="020B0503020202020204" pitchFamily="34" charset="0"/>
                        </a:rPr>
                        <a:t>Ans. in one word</a:t>
                      </a:r>
                    </a:p>
                    <a:p>
                      <a:r>
                        <a:rPr lang="en-US" sz="1800" b="1" dirty="0" err="1">
                          <a:latin typeface="Agency FB" panose="020B0503020202020204" pitchFamily="34" charset="0"/>
                        </a:rPr>
                        <a:t>Obj</a:t>
                      </a:r>
                      <a:r>
                        <a:rPr lang="en-US" sz="1800" b="1" baseline="0" dirty="0">
                          <a:latin typeface="Agency FB" panose="020B0503020202020204" pitchFamily="34" charset="0"/>
                        </a:rPr>
                        <a:t> Type: </a:t>
                      </a:r>
                      <a:r>
                        <a:rPr lang="en-US" sz="1800" b="0" baseline="0" dirty="0">
                          <a:latin typeface="Agency FB" panose="020B0503020202020204" pitchFamily="34" charset="0"/>
                        </a:rPr>
                        <a:t>FIB</a:t>
                      </a:r>
                      <a:endParaRPr lang="en-US" sz="1800" b="0" dirty="0">
                        <a:latin typeface="Agency FB" panose="020B0503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04799" y="6324600"/>
            <a:ext cx="8686800" cy="53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84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990600"/>
            <a:ext cx="7391400" cy="46482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0070C0"/>
                </a:solidFill>
                <a:latin typeface="Algerian" panose="04020705040A02060702" pitchFamily="82" charset="0"/>
              </a:rPr>
              <a:t>THANK YOU </a:t>
            </a:r>
          </a:p>
          <a:p>
            <a:endParaRPr lang="en-US" sz="40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40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40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r>
              <a:rPr lang="en-US" sz="4400" dirty="0">
                <a:solidFill>
                  <a:srgbClr val="0070C0"/>
                </a:solidFill>
                <a:latin typeface="Algerian" panose="04020705040A02060702" pitchFamily="82" charset="0"/>
              </a:rPr>
              <a:t>Dr. Ranu Varshney</a:t>
            </a:r>
            <a:endParaRPr lang="en-IN" sz="4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7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838200"/>
            <a:ext cx="3124200" cy="914400"/>
          </a:xfr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solidFill>
                  <a:srgbClr val="FFFF00"/>
                </a:solidFill>
              </a:rPr>
              <a:t>A unit is a large subdivision of the subject-matter.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</a:rPr>
              <a:t>UNIT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solidFill>
                  <a:srgbClr val="FFFF00"/>
                </a:solidFill>
              </a:rPr>
              <a:t>Unit plan : It is a planning for a unit of  a particular subject.</a:t>
            </a:r>
          </a:p>
          <a:p>
            <a:pPr>
              <a:buNone/>
            </a:pPr>
            <a:endParaRPr lang="en-US" sz="4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4000" dirty="0">
                <a:solidFill>
                  <a:srgbClr val="FFFF00"/>
                </a:solidFill>
              </a:rPr>
              <a:t>While planning, unit should be viewed as a whole.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Factors Essential for Unit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Content Division</a:t>
            </a:r>
          </a:p>
          <a:p>
            <a:r>
              <a:rPr lang="en-US" sz="4000" dirty="0">
                <a:solidFill>
                  <a:srgbClr val="002060"/>
                </a:solidFill>
              </a:rPr>
              <a:t>Content Analysis</a:t>
            </a:r>
          </a:p>
          <a:p>
            <a:r>
              <a:rPr lang="en-US" sz="4000" dirty="0">
                <a:solidFill>
                  <a:srgbClr val="002060"/>
                </a:solidFill>
              </a:rPr>
              <a:t>Objectives with Specifications</a:t>
            </a:r>
          </a:p>
          <a:p>
            <a:r>
              <a:rPr lang="en-US" sz="4000" dirty="0">
                <a:solidFill>
                  <a:srgbClr val="002060"/>
                </a:solidFill>
              </a:rPr>
              <a:t>Learning Activities</a:t>
            </a:r>
          </a:p>
          <a:p>
            <a:r>
              <a:rPr lang="en-US" sz="4000" dirty="0">
                <a:solidFill>
                  <a:srgbClr val="002060"/>
                </a:solidFill>
              </a:rPr>
              <a:t>Testing Procedure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Content Division</a:t>
            </a:r>
            <a:endParaRPr lang="en-IN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For unit plan divide the Content which has to be taught into 3 or 4 parts.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   For Example:</a:t>
            </a:r>
            <a:endParaRPr lang="en-US" dirty="0"/>
          </a:p>
          <a:p>
            <a:r>
              <a:rPr lang="en-US" dirty="0">
                <a:solidFill>
                  <a:srgbClr val="002060"/>
                </a:solidFill>
              </a:rPr>
              <a:t>A</a:t>
            </a:r>
          </a:p>
          <a:p>
            <a:r>
              <a:rPr lang="en-US" dirty="0">
                <a:solidFill>
                  <a:srgbClr val="002060"/>
                </a:solidFill>
              </a:rPr>
              <a:t>B</a:t>
            </a:r>
          </a:p>
          <a:p>
            <a:r>
              <a:rPr lang="en-US" dirty="0">
                <a:solidFill>
                  <a:srgbClr val="002060"/>
                </a:solidFill>
              </a:rPr>
              <a:t>C</a:t>
            </a:r>
          </a:p>
          <a:p>
            <a:r>
              <a:rPr lang="en-US" dirty="0">
                <a:solidFill>
                  <a:srgbClr val="002060"/>
                </a:solidFill>
              </a:rPr>
              <a:t>D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95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Content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For unit plan write briefly about each content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Terms, concepts, characteristics, processes, generalization, principles, problems, relationships,….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For Languages:</a:t>
            </a:r>
          </a:p>
          <a:p>
            <a:pPr>
              <a:buNone/>
            </a:pPr>
            <a:r>
              <a:rPr lang="en-US" dirty="0"/>
              <a:t>New words, phrases, central idea, concepts, grammar….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Objectives with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Knowledge</a:t>
            </a:r>
          </a:p>
          <a:p>
            <a:r>
              <a:rPr lang="en-US" dirty="0">
                <a:solidFill>
                  <a:srgbClr val="0070C0"/>
                </a:solidFill>
              </a:rPr>
              <a:t>Understanding</a:t>
            </a:r>
          </a:p>
          <a:p>
            <a:r>
              <a:rPr lang="en-US" dirty="0">
                <a:solidFill>
                  <a:srgbClr val="0070C0"/>
                </a:solidFill>
              </a:rPr>
              <a:t>Application</a:t>
            </a:r>
          </a:p>
          <a:p>
            <a:r>
              <a:rPr lang="en-US" dirty="0">
                <a:solidFill>
                  <a:srgbClr val="0070C0"/>
                </a:solidFill>
              </a:rPr>
              <a:t>Skill</a:t>
            </a:r>
          </a:p>
          <a:p>
            <a:r>
              <a:rPr lang="en-US" dirty="0">
                <a:solidFill>
                  <a:srgbClr val="0070C0"/>
                </a:solidFill>
              </a:rPr>
              <a:t>Interest</a:t>
            </a:r>
          </a:p>
          <a:p>
            <a:r>
              <a:rPr lang="en-US" dirty="0">
                <a:solidFill>
                  <a:srgbClr val="0070C0"/>
                </a:solidFill>
              </a:rPr>
              <a:t>Attitude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FFC000"/>
                </a:solidFill>
              </a:rPr>
              <a:t>Teaching-learning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/>
              <a:t>Based on:</a:t>
            </a:r>
          </a:p>
          <a:p>
            <a:pPr>
              <a:buNone/>
            </a:pPr>
            <a:r>
              <a:rPr lang="en-US" dirty="0"/>
              <a:t>-The Psychology of the pupil, </a:t>
            </a:r>
          </a:p>
          <a:p>
            <a:pPr>
              <a:buNone/>
            </a:pPr>
            <a:r>
              <a:rPr lang="en-US" dirty="0"/>
              <a:t>-The Content </a:t>
            </a:r>
          </a:p>
          <a:p>
            <a:pPr>
              <a:buNone/>
            </a:pPr>
            <a:r>
              <a:rPr lang="en-US" dirty="0"/>
              <a:t>-Objectives and Specifications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  <a:t>Testing Procedure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5800" dirty="0"/>
              <a:t>Questions:</a:t>
            </a:r>
          </a:p>
          <a:p>
            <a:pPr>
              <a:buNone/>
            </a:pPr>
            <a:r>
              <a:rPr lang="en-US" sz="5800" dirty="0">
                <a:solidFill>
                  <a:srgbClr val="002060"/>
                </a:solidFill>
              </a:rPr>
              <a:t>-Essay Type</a:t>
            </a:r>
          </a:p>
          <a:p>
            <a:pPr>
              <a:buNone/>
            </a:pPr>
            <a:r>
              <a:rPr lang="en-US" sz="5800" dirty="0">
                <a:solidFill>
                  <a:srgbClr val="002060"/>
                </a:solidFill>
              </a:rPr>
              <a:t>-Short Answer Type</a:t>
            </a:r>
          </a:p>
          <a:p>
            <a:pPr>
              <a:buNone/>
            </a:pPr>
            <a:r>
              <a:rPr lang="en-US" sz="5800" dirty="0">
                <a:solidFill>
                  <a:srgbClr val="002060"/>
                </a:solidFill>
              </a:rPr>
              <a:t>-Objective Type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595</Words>
  <Application>Microsoft Office PowerPoint</Application>
  <PresentationFormat>On-screen Show (4:3)</PresentationFormat>
  <Paragraphs>119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Agency FB</vt:lpstr>
      <vt:lpstr>Algerian</vt:lpstr>
      <vt:lpstr>Arial</vt:lpstr>
      <vt:lpstr>Calibri</vt:lpstr>
      <vt:lpstr>DaunPenh</vt:lpstr>
      <vt:lpstr>Office Theme</vt:lpstr>
      <vt:lpstr>PowerPoint Presentation</vt:lpstr>
      <vt:lpstr>The Unit</vt:lpstr>
      <vt:lpstr>UNIT PLAN</vt:lpstr>
      <vt:lpstr>Factors Essential for Unit Plan</vt:lpstr>
      <vt:lpstr>Content Division</vt:lpstr>
      <vt:lpstr>Content Analysis</vt:lpstr>
      <vt:lpstr>Objectives with Specifications</vt:lpstr>
      <vt:lpstr>Teaching-learning Activities</vt:lpstr>
      <vt:lpstr>Testing Procedure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Workshop</dc:title>
  <dc:creator>Spider</dc:creator>
  <cp:lastModifiedBy>Renu Varshney</cp:lastModifiedBy>
  <cp:revision>155</cp:revision>
  <dcterms:created xsi:type="dcterms:W3CDTF">2014-12-16T08:12:28Z</dcterms:created>
  <dcterms:modified xsi:type="dcterms:W3CDTF">2025-10-04T09:44:07Z</dcterms:modified>
</cp:coreProperties>
</file>