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0B0C04-C8FD-6741-9969-6F9317CFE174}"/>
              </a:ext>
            </a:extLst>
          </p:cNvPr>
          <p:cNvSpPr txBox="1"/>
          <p:nvPr/>
        </p:nvSpPr>
        <p:spPr>
          <a:xfrm>
            <a:off x="0" y="-112542"/>
            <a:ext cx="12192000" cy="10785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en-IN" sz="4000" b="1" u="sng" dirty="0"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Mangal" panose="02040503050203030202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4000" b="1" u="sng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Mangal" panose="02040503050203030202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अ</a:t>
            </a:r>
            <a:r>
              <a:rPr lang="en-IN" sz="4000" b="1" u="sng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Mangal" panose="02040503050203030202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भिवृत्ति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en-IN" b="1" dirty="0">
              <a:solidFill>
                <a:srgbClr val="002060"/>
              </a:solidFill>
              <a:latin typeface="Mangal" panose="02040503050203030202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2800" b="1" dirty="0">
                <a:solidFill>
                  <a:schemeClr val="accent5">
                    <a:lumMod val="75000"/>
                  </a:schemeClr>
                </a:solidFill>
                <a:latin typeface="Mangal" panose="02040503050203030202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अ</a:t>
            </a:r>
            <a:r>
              <a:rPr lang="en-IN" sz="2800" b="1" dirty="0">
                <a:solidFill>
                  <a:schemeClr val="accent5">
                    <a:lumMod val="75000"/>
                  </a:schemeClr>
                </a:solidFill>
                <a:latin typeface="Mangal" panose="02040503050203030202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भिवृत्ति का</a:t>
            </a:r>
            <a:r>
              <a:rPr lang="en-IN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b="1" dirty="0">
                <a:solidFill>
                  <a:schemeClr val="accent5">
                    <a:lumMod val="75000"/>
                  </a:schemeClr>
                </a:solidFill>
                <a:latin typeface="Mangal" panose="02040503050203030202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अर्थ</a:t>
            </a:r>
            <a:r>
              <a:rPr lang="en-IN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b="1" dirty="0">
                <a:solidFill>
                  <a:schemeClr val="accent5">
                    <a:lumMod val="75000"/>
                  </a:schemeClr>
                </a:solidFill>
                <a:latin typeface="Mangal" panose="02040503050203030202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परिभाषा</a:t>
            </a:r>
            <a:r>
              <a:rPr lang="en-IN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800" b="1" dirty="0">
                <a:solidFill>
                  <a:schemeClr val="accent5">
                    <a:lumMod val="75000"/>
                  </a:schemeClr>
                </a:solidFill>
                <a:latin typeface="Mangal" panose="02040503050203030202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एवं</a:t>
            </a:r>
            <a:r>
              <a:rPr lang="en-IN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b="1" dirty="0">
                <a:solidFill>
                  <a:schemeClr val="accent5">
                    <a:lumMod val="75000"/>
                  </a:schemeClr>
                </a:solidFill>
                <a:latin typeface="Mangal" panose="02040503050203030202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प्रकार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en-IN" sz="2800" b="1" dirty="0">
              <a:solidFill>
                <a:schemeClr val="accent5">
                  <a:lumMod val="75000"/>
                </a:schemeClr>
              </a:solidFill>
              <a:latin typeface="Mangal" panose="02040503050203030202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en-IN" sz="2800" b="1" dirty="0">
              <a:solidFill>
                <a:srgbClr val="002060"/>
              </a:solidFill>
              <a:latin typeface="Mangal" panose="02040503050203030202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en-IN" sz="2800" b="1" dirty="0">
              <a:solidFill>
                <a:srgbClr val="002060"/>
              </a:solidFill>
              <a:latin typeface="Mangal" panose="02040503050203030202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3600" b="1" dirty="0">
                <a:solidFill>
                  <a:srgbClr val="002060"/>
                </a:solidFill>
                <a:latin typeface="Mangal" panose="02040503050203030202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Dr. Ranu Varshney</a:t>
            </a:r>
            <a:endParaRPr lang="en-IN" sz="3600" b="1" dirty="0">
              <a:solidFill>
                <a:srgbClr val="002060"/>
              </a:solidFill>
              <a:latin typeface="Mangal" panose="02040503050203030202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en-IN" b="1" dirty="0">
              <a:solidFill>
                <a:srgbClr val="002060"/>
              </a:solidFill>
              <a:latin typeface="Mangal" panose="02040503050203030202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IN" sz="3200" b="1" dirty="0">
              <a:solidFill>
                <a:srgbClr val="002060"/>
              </a:solidFill>
              <a:effectLst/>
              <a:latin typeface="Mangal" panose="02040503050203030202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IN" sz="3200" b="1" dirty="0">
              <a:solidFill>
                <a:srgbClr val="002060"/>
              </a:solidFill>
              <a:latin typeface="Mangal" panose="02040503050203030202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IN" sz="3200" b="1" dirty="0">
              <a:solidFill>
                <a:srgbClr val="002060"/>
              </a:solidFill>
              <a:effectLst/>
              <a:latin typeface="Mangal" panose="02040503050203030202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IN" sz="3200" b="1" dirty="0">
              <a:solidFill>
                <a:srgbClr val="002060"/>
              </a:solidFill>
              <a:latin typeface="Mangal" panose="02040503050203030202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IN" sz="3200" b="1" dirty="0">
              <a:solidFill>
                <a:srgbClr val="002060"/>
              </a:solidFill>
              <a:effectLst/>
              <a:latin typeface="Mangal" panose="02040503050203030202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IN" sz="3200" b="1" dirty="0">
              <a:solidFill>
                <a:srgbClr val="002060"/>
              </a:solidFill>
              <a:latin typeface="Mangal" panose="02040503050203030202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3200" b="1" dirty="0">
                <a:solidFill>
                  <a:srgbClr val="002060"/>
                </a:solidFill>
                <a:effectLst/>
                <a:latin typeface="Mangal" panose="02040503050203030202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How Your Attitude Defines Your Leadership - outreachmagazine.com">
            <a:extLst>
              <a:ext uri="{FF2B5EF4-FFF2-40B4-BE49-F238E27FC236}">
                <a16:creationId xmlns:a16="http://schemas.microsoft.com/office/drawing/2014/main" id="{0D6D484E-8516-0201-568E-1364ADEC7E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593" y="3429000"/>
            <a:ext cx="4740813" cy="1667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9904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707A88F-F722-0576-F1CF-DCABFEBCF79E}"/>
              </a:ext>
            </a:extLst>
          </p:cNvPr>
          <p:cNvSpPr txBox="1"/>
          <p:nvPr/>
        </p:nvSpPr>
        <p:spPr>
          <a:xfrm>
            <a:off x="0" y="1"/>
            <a:ext cx="12192000" cy="6327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3600" b="1" dirty="0">
                <a:solidFill>
                  <a:srgbClr val="212121"/>
                </a:solidFill>
                <a:latin typeface="Mangal" panose="02040503050203030202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अ</a:t>
            </a:r>
            <a:r>
              <a:rPr lang="en-IN" sz="3600" b="1" dirty="0">
                <a:solidFill>
                  <a:srgbClr val="002060"/>
                </a:solidFill>
                <a:latin typeface="Mangal" panose="02040503050203030202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भिवृत्ति का</a:t>
            </a:r>
            <a:r>
              <a:rPr lang="en-IN" sz="3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>
                <a:solidFill>
                  <a:srgbClr val="002060"/>
                </a:solidFill>
                <a:latin typeface="Mangal" panose="02040503050203030202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अर्थ</a:t>
            </a:r>
            <a:endParaRPr lang="en-IN" sz="18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अभिवृत्ति को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आंग्ल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भाषा में Attitude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कहते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हैं। Attitude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शब्द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लेटिन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भाषा के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शब्द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Abtus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शब्द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से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बना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है इसका अर्थ है योग्यता।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सरल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शब्दों में कहा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जाये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तो अभिवृत्ति व्यक्ति के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मन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की एक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अवस्था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है । यह किसी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विषय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या वस्तु के संबंध में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मनुष्य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के विचारों का एक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पुंज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है,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जिसके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आधार पर वह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मनुष्य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किसी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विषय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या वस्तु का मूल्यांकन करता है।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en-IN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अभिवृत्ति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स्वयं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में एक व्यवहार नहीं है बल्कि यह एक व्यवहार या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क्रिया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करने की प्रवृत्ति को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प्रकट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करती है।</a:t>
            </a:r>
            <a:r>
              <a:rPr lang="en-I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अभिवृति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के निर्माण में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माता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पिता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समुदाय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, शिक्षा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प्रणाली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सिनेमा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, संवेगात्मक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परिस्थितियों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आदि का विशेष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हाथ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होता है।</a:t>
            </a:r>
            <a:endParaRPr lang="en-IN" sz="30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267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7657703-3401-4D32-6476-3E9012F1B4C0}"/>
              </a:ext>
            </a:extLst>
          </p:cNvPr>
          <p:cNvSpPr txBox="1"/>
          <p:nvPr/>
        </p:nvSpPr>
        <p:spPr>
          <a:xfrm>
            <a:off x="0" y="0"/>
            <a:ext cx="12192000" cy="50111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IN" sz="3000" b="1" dirty="0">
              <a:solidFill>
                <a:srgbClr val="202124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IN" sz="3000" b="1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अभिवृत्ति का सामान्य अर्थ किसी व्यक्ति, वस्तु, समूह, </a:t>
            </a:r>
            <a:r>
              <a:rPr lang="en-IN" sz="3000" b="1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विचार</a:t>
            </a:r>
            <a:r>
              <a:rPr lang="en-IN" sz="3000" b="1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के प्रति सकारात्मक या नकारात्मक भाव की </a:t>
            </a:r>
            <a:r>
              <a:rPr lang="en-IN" sz="3000" b="1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उपस्थिति</a:t>
            </a:r>
            <a:r>
              <a:rPr lang="en-IN" sz="3000" b="1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है।</a:t>
            </a:r>
            <a:r>
              <a:rPr lang="en-IN" sz="30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IN" sz="3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उदाहरण</a:t>
            </a:r>
            <a:r>
              <a:rPr lang="en-IN" sz="3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के </a:t>
            </a:r>
            <a:r>
              <a:rPr lang="en-IN" sz="3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लिये</a:t>
            </a:r>
            <a:r>
              <a:rPr lang="en-IN" sz="3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वर्तमान </a:t>
            </a:r>
            <a:r>
              <a:rPr lang="en-IN" sz="3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भारत</a:t>
            </a:r>
            <a:r>
              <a:rPr lang="en-IN" sz="3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में </a:t>
            </a:r>
            <a:r>
              <a:rPr lang="en-IN" sz="3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पश्चिमी</a:t>
            </a:r>
            <a:r>
              <a:rPr lang="en-IN" sz="3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संस्कृति</a:t>
            </a:r>
            <a:r>
              <a:rPr lang="en-IN" sz="3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और ज्ञान के प्रति सकारात्मक अभिवृत्ति है, जबकि </a:t>
            </a:r>
            <a:r>
              <a:rPr lang="en-IN" sz="3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पारंपरिक</a:t>
            </a:r>
            <a:r>
              <a:rPr lang="en-IN" sz="3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तथा </a:t>
            </a:r>
            <a:r>
              <a:rPr lang="en-IN" sz="3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रूढि़वादी</a:t>
            </a:r>
            <a:r>
              <a:rPr lang="en-IN" sz="3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मान्यताओं</a:t>
            </a:r>
            <a:r>
              <a:rPr lang="en-IN" sz="3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के प्रति </a:t>
            </a:r>
            <a:r>
              <a:rPr lang="en-IN" sz="3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आमतौर</a:t>
            </a:r>
            <a:r>
              <a:rPr lang="en-IN" sz="3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पर नकारात्मक अभिवृत्ति </a:t>
            </a:r>
            <a:r>
              <a:rPr lang="en-IN" sz="3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दिखाई</a:t>
            </a:r>
            <a:r>
              <a:rPr lang="en-IN" sz="3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पड़ती</a:t>
            </a:r>
            <a:r>
              <a:rPr lang="en-IN" sz="3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है।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IN" sz="3000" b="1" dirty="0">
              <a:solidFill>
                <a:srgbClr val="40404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अभिवृत्ति से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अभिप्राय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व्यक्ति के उस दृष्टिकोण से हैं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जिसके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कारण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वह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किन्हीं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वस्तुओं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व्यक्तियों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संस्थाओं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परिस्थितियों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योजनाओं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आदि के प्रति किसी विशेष प्रकार का व्यवहार करता है। 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82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BFE4329-A248-3EA8-6D15-7B7C60883A08}"/>
              </a:ext>
            </a:extLst>
          </p:cNvPr>
          <p:cNvSpPr txBox="1"/>
          <p:nvPr/>
        </p:nvSpPr>
        <p:spPr>
          <a:xfrm>
            <a:off x="0" y="1"/>
            <a:ext cx="12191999" cy="9070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3200" b="1" dirty="0">
                <a:solidFill>
                  <a:srgbClr val="00206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3200" b="1" u="sng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अभिवृत्ति की </a:t>
            </a:r>
            <a:r>
              <a:rPr lang="en-IN" sz="3200" b="1" u="sng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परिभाषाएँ</a:t>
            </a:r>
            <a:endParaRPr lang="en-IN" sz="3200" b="1" u="sng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IN" sz="3600" b="1" dirty="0"/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आलपोर्ट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के अनुसार – ‘‘अभिवृत्ति,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प्रत्युत्तर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देने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की वह मानसिक तथा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स्नायुविक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तत्परताओं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से सम्बन्धित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अवस्था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है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जो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अनुभव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द्वारा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संगठित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होती है तथा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जिसके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व्यवहार पर निर्देशात्मक तथा गत्यात्मक प्रभाव पड़ता है।’’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वुडवर्थ के अनुसार – 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अभिवृत्तियाँ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मत, रुचि या उद्देश्य की थोड़ी-बहुत स्थायी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प्रवृत्तियाँ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हैं जिनमें किसी प्रकार के पूर्वज्ञान की प्रत्याशा और उचित प्रक्रिया की तत्परता निहित है।’’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जैम्स डेवर ने अभिवृत्ति को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परिभाषित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करते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हुए कहा है कि, ‘‘अभिवृत्ति मत रुचि अथवा उद्देश्य की एक लगभग स्थायी तत्परता या प्रवृत्ति है जिसमें एक विशेष प्रकार के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अनुभव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की आशा और एक उचित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प्रतिक्रिया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की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तैयारी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निहित होती है।’’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IN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IN" b="1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IN" b="1" dirty="0"/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en-IN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en-IN" sz="18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241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3D3A2F-9E1A-E56B-ACFE-307FC0516C18}"/>
              </a:ext>
            </a:extLst>
          </p:cNvPr>
          <p:cNvSpPr txBox="1"/>
          <p:nvPr/>
        </p:nvSpPr>
        <p:spPr>
          <a:xfrm>
            <a:off x="0" y="-196948"/>
            <a:ext cx="12192000" cy="7420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en-IN" b="1" dirty="0">
                <a:solidFill>
                  <a:srgbClr val="212121"/>
                </a:solidFill>
                <a:latin typeface="Mangal" panose="02040503050203030202" pitchFamily="18" charset="0"/>
                <a:ea typeface="Times New Roman" panose="02020603050405020304" pitchFamily="18" charset="0"/>
              </a:rPr>
              <a:t>                  </a:t>
            </a:r>
          </a:p>
          <a:p>
            <a:pPr algn="ctr" fontAlgn="base">
              <a:buNone/>
            </a:pPr>
            <a:r>
              <a:rPr lang="en-IN" b="1" dirty="0">
                <a:solidFill>
                  <a:srgbClr val="212121"/>
                </a:solidFill>
                <a:latin typeface="Mangal" panose="02040503050203030202" pitchFamily="18" charset="0"/>
                <a:ea typeface="Times New Roman" panose="02020603050405020304" pitchFamily="18" charset="0"/>
              </a:rPr>
              <a:t> </a:t>
            </a:r>
            <a:r>
              <a:rPr lang="en-IN" sz="3200" b="1" dirty="0">
                <a:solidFill>
                  <a:srgbClr val="212121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अभिवृत्ति </a:t>
            </a:r>
            <a:r>
              <a:rPr lang="en-IN" sz="3200" b="1" dirty="0">
                <a:solidFill>
                  <a:srgbClr val="212121"/>
                </a:solidFill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के</a:t>
            </a:r>
            <a:r>
              <a:rPr lang="en-IN" sz="3200" b="1" dirty="0">
                <a:solidFill>
                  <a:srgbClr val="212121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प्रकार</a:t>
            </a:r>
          </a:p>
          <a:p>
            <a:pPr fontAlgn="base">
              <a:buNone/>
            </a:pP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अभिवृत्ति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तीन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प्रकार की होती है:</a:t>
            </a:r>
            <a:endParaRPr lang="en-IN" sz="3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3000" b="1" u="sng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IN" sz="3000" b="1" u="sng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-सकारात्मक अभिवृत्ति 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 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जब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हम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किसी वस्तु, व्यक्ति,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संस्था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विचार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धर्म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प्रक्रिया के प्रति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विश्वास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रखते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हैं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उसे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पसन्द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करते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हैं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स्वीकार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करते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हैं, उसके प्रति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आकर्षित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होते हैं तथा उसके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अनुकूल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अपने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को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समायोजित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करने की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चेष्टा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करते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हैं वह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हमारी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सकारात्मक अभिवृत्ति </a:t>
            </a:r>
            <a:r>
              <a:rPr lang="en-IN" sz="3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कहलाती</a:t>
            </a:r>
            <a:r>
              <a:rPr lang="en-IN" sz="3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है।</a:t>
            </a:r>
            <a:r>
              <a:rPr lang="en-IN" sz="3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अत: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किसी भी व्यक्ति,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घटना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समूह के प्रति सकारात्मक दृष्टिकोण ही सकारात्मक  अभिवृत्ति है।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30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ii-नकारात्मक अभिवृत्ति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जब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हमारा दृष्टिकोण किसी वस्तु,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घटना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या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विचार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के प्रति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सुखद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नहीं होता या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हम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उसे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पसन्द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नहीं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करते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हैं तो वह नकारात्मक अभिवृत्ति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कहलाती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है। इस प्रकार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जब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हम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किसी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राजनैतिक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पार्टी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, प्रक्रिया, स्थान या व्यक्ति से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घृणा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करते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हैं,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उनमें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अविश्वास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रखते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हैं तथा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अपने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को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दूर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रखने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का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प्रयास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करते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हैं वह नकारात्मक अभिवृत्ति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कहलाती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है।</a:t>
            </a:r>
            <a:r>
              <a:rPr lang="en-IN" sz="3000" b="1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अत: </a:t>
            </a:r>
            <a:r>
              <a:rPr lang="en-IN" sz="3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किसी भी 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व्यक्ति, समूह या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घटना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के प्रति ऋणात्मक दृष्टिकोण ऋणात्मक अभिवृत्ति है।</a:t>
            </a:r>
            <a:endParaRPr lang="en-IN" sz="3000" b="1" dirty="0">
              <a:solidFill>
                <a:srgbClr val="21212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375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7B81CEC-EC1B-5E2F-B16D-0F8F4AAF52F5}"/>
              </a:ext>
            </a:extLst>
          </p:cNvPr>
          <p:cNvSpPr txBox="1"/>
          <p:nvPr/>
        </p:nvSpPr>
        <p:spPr>
          <a:xfrm>
            <a:off x="0" y="112542"/>
            <a:ext cx="12192000" cy="6890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3000" b="1" u="sng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iii-</a:t>
            </a:r>
            <a:r>
              <a:rPr lang="en-IN" sz="3000" b="1" u="sng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शून्य</a:t>
            </a:r>
            <a:r>
              <a:rPr lang="en-IN" sz="3000" b="1" u="sng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N" sz="3000" b="1" u="sng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अभिवृत्ति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 यह अभिवृत्ति न तो सकारात्मक होती है और न ही नकारात्मक। किसी व्यक्ति, समूह या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घटना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के प्रति किसी भी प्रकार की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कोई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मनोवृति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न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होना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शून्य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अभिवृत्ति </a:t>
            </a:r>
            <a:r>
              <a:rPr lang="en-IN" sz="3000" b="1" dirty="0" err="1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कहलाती</a:t>
            </a:r>
            <a:r>
              <a:rPr lang="en-IN" sz="3000" b="1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है।</a:t>
            </a:r>
            <a:endParaRPr lang="en-IN" sz="3000" b="1" dirty="0">
              <a:solidFill>
                <a:srgbClr val="21212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endParaRPr lang="en-IN" sz="3000" b="1" dirty="0">
              <a:solidFill>
                <a:srgbClr val="21212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IN" sz="30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अभिवृत्ति के अन्य प्रकार:</a:t>
            </a:r>
          </a:p>
          <a:p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IN" sz="3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IN" sz="3000" b="1" u="sng" dirty="0">
                <a:latin typeface="Arial" panose="020B0604020202020204" pitchFamily="34" charset="0"/>
                <a:cs typeface="Arial" panose="020B0604020202020204" pitchFamily="34" charset="0"/>
              </a:rPr>
              <a:t>-विशिष्ट अभिवृत्ति 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जो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अभिवृत्ति किसी व्यक्ति, वस्तु,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घटना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विचार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तथा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संस्था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विशेष के प्रति व्यक्त की जाती है, विशिष्ट अभिवृत्ति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कहलाती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है। जैसे एक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छात्र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में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अपने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शिक्षक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के प्रति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जो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सम्मान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व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श्रद्धा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का भाव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पाया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जाता है वह उसकी विशिष्ट अभिवृत्ति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कहलाती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है।</a:t>
            </a:r>
          </a:p>
          <a:p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sz="3000" b="1" u="sng" dirty="0">
                <a:latin typeface="Arial" panose="020B0604020202020204" pitchFamily="34" charset="0"/>
                <a:cs typeface="Arial" panose="020B0604020202020204" pitchFamily="34" charset="0"/>
              </a:rPr>
              <a:t>ii-सामान्य अभिवृत्ति 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जो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अभिवृत्ति व्यक्ति, वस्तु,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घटना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विचार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आदि के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बारे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में सामान्य या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सामूहिक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रूप से व्यक्त की जाती है वह सामान्य अभिवृत्ति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कहलाती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हैं जैसे –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राजनैतिक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दलों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के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बारे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में दृष्टिकोण या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रेल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दुर्घटनाओं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के प्रति अभिवृत्ति आदि।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198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51B423-0D06-1889-B0D7-B1D827D15E17}"/>
              </a:ext>
            </a:extLst>
          </p:cNvPr>
          <p:cNvSpPr txBox="1"/>
          <p:nvPr/>
        </p:nvSpPr>
        <p:spPr>
          <a:xfrm>
            <a:off x="0" y="196948"/>
            <a:ext cx="12192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N" sz="3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sz="3000" b="1" u="sng" dirty="0">
                <a:latin typeface="Arial" panose="020B0604020202020204" pitchFamily="34" charset="0"/>
                <a:cs typeface="Arial" panose="020B0604020202020204" pitchFamily="34" charset="0"/>
              </a:rPr>
              <a:t>iii- मानसिक अभिवृत्ति 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  <a:p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मानसिक रूप से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जीवन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के विभिन्न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क्षेत्रों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के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सम्बध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में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पृथक-पृथक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अभिवृत्ति होती है। जैसे: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सौन्दर्यनुभूति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अभिवृत्ति,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सामाजिक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अभिवृत्ति, </a:t>
            </a:r>
            <a:r>
              <a:rPr lang="en-IN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धार्मिक</a:t>
            </a:r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 अभिवृत्ति।</a:t>
            </a:r>
            <a:endParaRPr lang="en-IN" sz="3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218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813B20-1496-F5A0-433C-03CCEF2681D2}"/>
              </a:ext>
            </a:extLst>
          </p:cNvPr>
          <p:cNvSpPr txBox="1"/>
          <p:nvPr/>
        </p:nvSpPr>
        <p:spPr>
          <a:xfrm>
            <a:off x="0" y="0"/>
            <a:ext cx="12192000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48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pPr algn="ctr"/>
            <a:r>
              <a:rPr lang="en-US" sz="4800" dirty="0">
                <a:solidFill>
                  <a:srgbClr val="0070C0"/>
                </a:solidFill>
                <a:latin typeface="Algerian" panose="04020705040A02060702" pitchFamily="82" charset="0"/>
              </a:rPr>
              <a:t>THANK YOU</a:t>
            </a:r>
          </a:p>
          <a:p>
            <a:pPr algn="ctr"/>
            <a:endParaRPr lang="en-US" sz="48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pPr algn="ctr"/>
            <a:endParaRPr lang="en-US" sz="48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sz="18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sz="18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sz="18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sz="18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r>
              <a:rPr lang="en-US" sz="1800" dirty="0">
                <a:solidFill>
                  <a:srgbClr val="0070C0"/>
                </a:solidFill>
                <a:latin typeface="Algerian" panose="04020705040A02060702" pitchFamily="82" charset="0"/>
              </a:rPr>
              <a:t> </a:t>
            </a:r>
            <a:endParaRPr lang="en-IN" dirty="0"/>
          </a:p>
        </p:txBody>
      </p:sp>
      <p:pic>
        <p:nvPicPr>
          <p:cNvPr id="4" name="Picture 2" descr="Conceptual hand writing showing ...">
            <a:extLst>
              <a:ext uri="{FF2B5EF4-FFF2-40B4-BE49-F238E27FC236}">
                <a16:creationId xmlns:a16="http://schemas.microsoft.com/office/drawing/2014/main" id="{90916C22-E5ED-73ED-C187-2536189F94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906" y="2928368"/>
            <a:ext cx="5118188" cy="321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F813B20-1496-F5A0-433C-03CCEF2681D2}"/>
              </a:ext>
            </a:extLst>
          </p:cNvPr>
          <p:cNvSpPr txBox="1"/>
          <p:nvPr/>
        </p:nvSpPr>
        <p:spPr>
          <a:xfrm>
            <a:off x="-112541" y="573877"/>
            <a:ext cx="1219200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18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pPr algn="ctr"/>
            <a:endParaRPr lang="en-US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pPr algn="ctr"/>
            <a:endParaRPr lang="en-US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pPr algn="ctr"/>
            <a:endParaRPr lang="en-US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pPr algn="ctr"/>
            <a:endParaRPr lang="en-US" sz="18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pPr algn="ctr"/>
            <a:endParaRPr lang="en-US" sz="48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sz="18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sz="18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sz="18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endParaRPr lang="en-US" sz="18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r>
              <a:rPr lang="en-US" sz="1800" dirty="0">
                <a:solidFill>
                  <a:srgbClr val="0070C0"/>
                </a:solidFill>
                <a:latin typeface="Algerian" panose="04020705040A02060702" pitchFamily="82" charset="0"/>
              </a:rPr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286111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63</TotalTime>
  <Words>676</Words>
  <Application>Microsoft Office PowerPoint</Application>
  <PresentationFormat>Widescreen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Algerian</vt:lpstr>
      <vt:lpstr>Arial</vt:lpstr>
      <vt:lpstr>Calibri</vt:lpstr>
      <vt:lpstr>Mangal</vt:lpstr>
      <vt:lpstr>Palatino Linotype</vt:lpstr>
      <vt:lpstr>Wingdings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Renu Varshney</dc:creator>
  <cp:lastModifiedBy>Renu Varshney</cp:lastModifiedBy>
  <cp:revision>9</cp:revision>
  <dcterms:created xsi:type="dcterms:W3CDTF">2025-10-09T08:14:06Z</dcterms:created>
  <dcterms:modified xsi:type="dcterms:W3CDTF">2025-10-17T07:40:54Z</dcterms:modified>
</cp:coreProperties>
</file>