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73" r:id="rId4"/>
    <p:sldId id="266" r:id="rId5"/>
    <p:sldId id="274" r:id="rId6"/>
    <p:sldId id="267" r:id="rId7"/>
    <p:sldId id="275" r:id="rId8"/>
    <p:sldId id="268" r:id="rId9"/>
    <p:sldId id="269" r:id="rId10"/>
    <p:sldId id="281" r:id="rId11"/>
    <p:sldId id="283" r:id="rId12"/>
    <p:sldId id="282" r:id="rId13"/>
    <p:sldId id="284" r:id="rId14"/>
    <p:sldId id="276" r:id="rId15"/>
    <p:sldId id="270" r:id="rId16"/>
    <p:sldId id="277" r:id="rId17"/>
    <p:sldId id="285" r:id="rId18"/>
    <p:sldId id="271" r:id="rId19"/>
    <p:sldId id="278" r:id="rId20"/>
    <p:sldId id="272" r:id="rId21"/>
    <p:sldId id="258" r:id="rId22"/>
    <p:sldId id="279" r:id="rId23"/>
    <p:sldId id="28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DC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FB9CCE-350B-4336-9371-6699F4476188}" type="datetimeFigureOut">
              <a:rPr lang="en-IN" smtClean="0"/>
              <a:t>17-10-2025</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15F94-A8AB-451E-B675-42D1C8B12DA2}" type="slidenum">
              <a:rPr lang="en-IN" smtClean="0"/>
              <a:t>‹#›</a:t>
            </a:fld>
            <a:endParaRPr lang="en-IN"/>
          </a:p>
        </p:txBody>
      </p:sp>
    </p:spTree>
    <p:extLst>
      <p:ext uri="{BB962C8B-B14F-4D97-AF65-F5344CB8AC3E}">
        <p14:creationId xmlns:p14="http://schemas.microsoft.com/office/powerpoint/2010/main" val="2092736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0C815F94-A8AB-451E-B675-42D1C8B12DA2}" type="slidenum">
              <a:rPr lang="en-IN" smtClean="0"/>
              <a:t>5</a:t>
            </a:fld>
            <a:endParaRPr lang="en-IN"/>
          </a:p>
        </p:txBody>
      </p:sp>
    </p:spTree>
    <p:extLst>
      <p:ext uri="{BB962C8B-B14F-4D97-AF65-F5344CB8AC3E}">
        <p14:creationId xmlns:p14="http://schemas.microsoft.com/office/powerpoint/2010/main" val="2031110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717320D-BC07-4C47-9AAA-A90B5A55B593}"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580DD0-BD7E-46FD-905A-5390B650870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17320D-BC07-4C47-9AAA-A90B5A55B593}"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580DD0-BD7E-46FD-905A-5390B650870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17320D-BC07-4C47-9AAA-A90B5A55B593}"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580DD0-BD7E-46FD-905A-5390B650870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17320D-BC07-4C47-9AAA-A90B5A55B593}"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580DD0-BD7E-46FD-905A-5390B650870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17320D-BC07-4C47-9AAA-A90B5A55B593}"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580DD0-BD7E-46FD-905A-5390B650870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717320D-BC07-4C47-9AAA-A90B5A55B593}"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580DD0-BD7E-46FD-905A-5390B650870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717320D-BC07-4C47-9AAA-A90B5A55B593}" type="datetimeFigureOut">
              <a:rPr lang="en-US" smtClean="0"/>
              <a:t>10/17/2025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580DD0-BD7E-46FD-905A-5390B650870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717320D-BC07-4C47-9AAA-A90B5A55B593}" type="datetimeFigureOut">
              <a:rPr lang="en-US" smtClean="0"/>
              <a:t>10/17/2025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580DD0-BD7E-46FD-905A-5390B650870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17320D-BC07-4C47-9AAA-A90B5A55B593}" type="datetimeFigureOut">
              <a:rPr lang="en-US" smtClean="0"/>
              <a:t>10/17/2025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580DD0-BD7E-46FD-905A-5390B650870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17320D-BC07-4C47-9AAA-A90B5A55B593}"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580DD0-BD7E-46FD-905A-5390B650870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17320D-BC07-4C47-9AAA-A90B5A55B593}"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580DD0-BD7E-46FD-905A-5390B650870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7620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905000"/>
            <a:ext cx="82296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17320D-BC07-4C47-9AAA-A90B5A55B593}" type="datetimeFigureOut">
              <a:rPr lang="en-US" smtClean="0"/>
              <a:t>10/17/2025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580DD0-BD7E-46FD-905A-5390B650870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bg1">
              <a:lumMod val="9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lumMod val="9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lumMod val="9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lumMod val="9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5662" y="-6679"/>
            <a:ext cx="8532675" cy="5232202"/>
          </a:xfrm>
          <a:prstGeom prst="rect">
            <a:avLst/>
          </a:prstGeom>
          <a:noFill/>
        </p:spPr>
        <p:txBody>
          <a:bodyPr wrap="square" rtlCol="0">
            <a:spAutoFit/>
          </a:bodyPr>
          <a:lstStyle/>
          <a:p>
            <a:pPr algn="ctr"/>
            <a:endParaRPr lang="en-IN" sz="3200" b="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en-IN" sz="3200" b="1" dirty="0">
              <a:solidFill>
                <a:srgbClr val="000000"/>
              </a:solidFill>
              <a:effectLst/>
              <a:highlight>
                <a:srgbClr val="FFFF00"/>
              </a:highlight>
              <a:latin typeface="Algerian" panose="04020705040A02060702" pitchFamily="82" charset="0"/>
              <a:ea typeface="Times New Roman" panose="02020603050405020304" pitchFamily="18" charset="0"/>
              <a:cs typeface="Times New Roman" panose="02020603050405020304" pitchFamily="18" charset="0"/>
            </a:endParaRPr>
          </a:p>
          <a:p>
            <a:pPr algn="ctr"/>
            <a:r>
              <a:rPr lang="en-IN" sz="3200" b="1" dirty="0">
                <a:solidFill>
                  <a:srgbClr val="FFC000"/>
                </a:solidFill>
                <a:effectLst/>
                <a:latin typeface="Algerian" panose="04020705040A02060702" pitchFamily="82" charset="0"/>
                <a:ea typeface="Times New Roman" panose="02020603050405020304" pitchFamily="18" charset="0"/>
                <a:cs typeface="Times New Roman" panose="02020603050405020304" pitchFamily="18" charset="0"/>
              </a:rPr>
              <a:t>Skill of  fluency of Questioning</a:t>
            </a:r>
          </a:p>
          <a:p>
            <a:pPr algn="ctr"/>
            <a:endParaRPr lang="en-IN" sz="3200" b="1" dirty="0">
              <a:solidFill>
                <a:srgbClr val="FFC000"/>
              </a:solidFill>
              <a:highlight>
                <a:srgbClr val="FFFF00"/>
              </a:highlight>
              <a:latin typeface="Brush Script MT" panose="03060802040406070304" pitchFamily="66" charset="0"/>
              <a:ea typeface="Calibri" panose="020F0502020204030204" pitchFamily="34" charset="0"/>
              <a:cs typeface="Times New Roman" panose="02020603050405020304" pitchFamily="18" charset="0"/>
            </a:endParaRPr>
          </a:p>
          <a:p>
            <a:pPr algn="ctr"/>
            <a:r>
              <a:rPr lang="en-IN" sz="3200" b="1" dirty="0">
                <a:solidFill>
                  <a:srgbClr val="FFC000"/>
                </a:solidFill>
                <a:latin typeface="Algerian" panose="04020705040A02060702" pitchFamily="82" charset="0"/>
                <a:ea typeface="Calibri" panose="020F0502020204030204" pitchFamily="34" charset="0"/>
                <a:cs typeface="Times New Roman" panose="02020603050405020304" pitchFamily="18" charset="0"/>
              </a:rPr>
              <a:t>(Micro-Skill)</a:t>
            </a:r>
          </a:p>
          <a:p>
            <a:pPr algn="ctr"/>
            <a:endParaRPr lang="en-IN" sz="4800" dirty="0">
              <a:solidFill>
                <a:srgbClr val="FFC000"/>
              </a:solidFill>
              <a:highlight>
                <a:srgbClr val="FFFF00"/>
              </a:highlight>
              <a:latin typeface="Brush Script MT" panose="03060802040406070304" pitchFamily="66" charset="0"/>
              <a:ea typeface="Calibri" panose="020F0502020204030204" pitchFamily="34" charset="0"/>
              <a:cs typeface="Times New Roman" panose="02020603050405020304" pitchFamily="18" charset="0"/>
            </a:endParaRPr>
          </a:p>
          <a:p>
            <a:pPr algn="ctr"/>
            <a:r>
              <a:rPr lang="en-IN" sz="3200" b="1" dirty="0">
                <a:solidFill>
                  <a:srgbClr val="FFC000"/>
                </a:solidFill>
                <a:latin typeface="Algerian" panose="04020705040A02060702" pitchFamily="82" charset="0"/>
                <a:ea typeface="Calibri" panose="020F0502020204030204" pitchFamily="34" charset="0"/>
                <a:cs typeface="Times New Roman" panose="02020603050405020304" pitchFamily="18" charset="0"/>
              </a:rPr>
              <a:t>By</a:t>
            </a:r>
            <a:endParaRPr lang="en-IN" sz="3200" b="1" dirty="0">
              <a:solidFill>
                <a:srgbClr val="FFC000"/>
              </a:solidFill>
              <a:effectLst/>
              <a:latin typeface="Algerian" panose="04020705040A02060702" pitchFamily="82" charset="0"/>
              <a:ea typeface="Calibri" panose="020F0502020204030204" pitchFamily="34" charset="0"/>
              <a:cs typeface="Times New Roman" panose="02020603050405020304" pitchFamily="18" charset="0"/>
            </a:endParaRPr>
          </a:p>
          <a:p>
            <a:pPr algn="ctr"/>
            <a:endParaRPr lang="en-IN" sz="3200" b="1" dirty="0">
              <a:solidFill>
                <a:srgbClr val="FFC000"/>
              </a:solidFill>
              <a:highlight>
                <a:srgbClr val="FFFF00"/>
              </a:highlight>
              <a:latin typeface="Algerian" panose="04020705040A02060702" pitchFamily="82" charset="0"/>
              <a:ea typeface="Calibri" panose="020F0502020204030204" pitchFamily="34" charset="0"/>
              <a:cs typeface="Times New Roman" panose="02020603050405020304" pitchFamily="18" charset="0"/>
            </a:endParaRPr>
          </a:p>
          <a:p>
            <a:pPr algn="r"/>
            <a:r>
              <a:rPr lang="en-IN" sz="3200" b="1" dirty="0" err="1">
                <a:solidFill>
                  <a:srgbClr val="FFC000"/>
                </a:solidFill>
                <a:latin typeface="Algerian" panose="04020705040A02060702" pitchFamily="82" charset="0"/>
                <a:ea typeface="Calibri" panose="020F0502020204030204" pitchFamily="34" charset="0"/>
                <a:cs typeface="Times New Roman" panose="02020603050405020304" pitchFamily="18" charset="0"/>
              </a:rPr>
              <a:t>Dr.</a:t>
            </a:r>
            <a:r>
              <a:rPr lang="en-IN" sz="3200" b="1" dirty="0">
                <a:solidFill>
                  <a:srgbClr val="FFC000"/>
                </a:solidFill>
                <a:latin typeface="Algerian" panose="04020705040A02060702" pitchFamily="82" charset="0"/>
                <a:ea typeface="Calibri" panose="020F0502020204030204" pitchFamily="34" charset="0"/>
                <a:cs typeface="Times New Roman" panose="02020603050405020304" pitchFamily="18" charset="0"/>
              </a:rPr>
              <a:t> </a:t>
            </a:r>
            <a:r>
              <a:rPr lang="en-IN" sz="3200" b="1" dirty="0" err="1">
                <a:solidFill>
                  <a:srgbClr val="FFC000"/>
                </a:solidFill>
                <a:latin typeface="Algerian" panose="04020705040A02060702" pitchFamily="82" charset="0"/>
                <a:ea typeface="Calibri" panose="020F0502020204030204" pitchFamily="34" charset="0"/>
                <a:cs typeface="Times New Roman" panose="02020603050405020304" pitchFamily="18" charset="0"/>
              </a:rPr>
              <a:t>Ranu</a:t>
            </a:r>
            <a:r>
              <a:rPr lang="en-IN" sz="3200" b="1" dirty="0">
                <a:solidFill>
                  <a:srgbClr val="FFC000"/>
                </a:solidFill>
                <a:latin typeface="Algerian" panose="04020705040A02060702" pitchFamily="82" charset="0"/>
                <a:ea typeface="Calibri" panose="020F0502020204030204" pitchFamily="34" charset="0"/>
                <a:cs typeface="Times New Roman" panose="02020603050405020304" pitchFamily="18" charset="0"/>
              </a:rPr>
              <a:t> Varshney</a:t>
            </a:r>
            <a:endParaRPr lang="en-IN" sz="3200" b="1" dirty="0">
              <a:solidFill>
                <a:srgbClr val="FFC000"/>
              </a:solidFill>
              <a:effectLst/>
              <a:latin typeface="Algerian" panose="04020705040A02060702" pitchFamily="82" charset="0"/>
              <a:ea typeface="Calibri" panose="020F0502020204030204" pitchFamily="34" charset="0"/>
              <a:cs typeface="Times New Roman" panose="02020603050405020304" pitchFamily="18" charset="0"/>
            </a:endParaRPr>
          </a:p>
          <a:p>
            <a:endParaRPr lang="en-US" sz="3000" dirty="0">
              <a:solidFill>
                <a:schemeClr val="bg1">
                  <a:lumMod val="95000"/>
                </a:schemeClr>
              </a:solidFill>
              <a:highlight>
                <a:srgbClr val="FFFF00"/>
              </a:highlight>
            </a:endParaRPr>
          </a:p>
        </p:txBody>
      </p:sp>
      <p:cxnSp>
        <p:nvCxnSpPr>
          <p:cNvPr id="6" name="Straight Connector 5">
            <a:extLst>
              <a:ext uri="{FF2B5EF4-FFF2-40B4-BE49-F238E27FC236}">
                <a16:creationId xmlns:a16="http://schemas.microsoft.com/office/drawing/2014/main" id="{38047792-4E7A-4E1C-8AC8-6AD86F4579DA}"/>
              </a:ext>
            </a:extLst>
          </p:cNvPr>
          <p:cNvCxnSpPr/>
          <p:nvPr/>
        </p:nvCxnSpPr>
        <p:spPr>
          <a:xfrm>
            <a:off x="6660232" y="5733256"/>
            <a:ext cx="72008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3839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500"/>
                                  </p:stCondLst>
                                  <p:childTnLst>
                                    <p:animRot by="21600000">
                                      <p:cBhvr>
                                        <p:cTn id="6" dur="2000" fill="hold"/>
                                        <p:tgtEl>
                                          <p:spTgt spid="5">
                                            <p:txEl>
                                              <p:pRg st="2" end="2"/>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500"/>
                                  </p:stCondLst>
                                  <p:childTnLst>
                                    <p:set>
                                      <p:cBhvr>
                                        <p:cTn id="10" dur="1" fill="hold">
                                          <p:stCondLst>
                                            <p:cond delay="0"/>
                                          </p:stCondLst>
                                        </p:cTn>
                                        <p:tgtEl>
                                          <p:spTgt spid="5">
                                            <p:txEl>
                                              <p:pRg st="4" end="4"/>
                                            </p:txEl>
                                          </p:spTgt>
                                        </p:tgtEl>
                                        <p:attrNameLst>
                                          <p:attrName>style.visibility</p:attrName>
                                        </p:attrNameLst>
                                      </p:cBhvr>
                                      <p:to>
                                        <p:strVal val="visible"/>
                                      </p:to>
                                    </p:set>
                                    <p:animEffect transition="in" filter="fade">
                                      <p:cBhvr>
                                        <p:cTn id="11" dur="2000"/>
                                        <p:tgtEl>
                                          <p:spTgt spid="5">
                                            <p:txEl>
                                              <p:pRg st="4" end="4"/>
                                            </p:txEl>
                                          </p:spTgt>
                                        </p:tgtEl>
                                      </p:cBhvr>
                                    </p:animEffect>
                                    <p:anim calcmode="lin" valueType="num">
                                      <p:cBhvr>
                                        <p:cTn id="12" dur="2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13" dur="2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500"/>
                                  </p:stCondLst>
                                  <p:childTnLst>
                                    <p:set>
                                      <p:cBhvr>
                                        <p:cTn id="17" dur="1" fill="hold">
                                          <p:stCondLst>
                                            <p:cond delay="0"/>
                                          </p:stCondLst>
                                        </p:cTn>
                                        <p:tgtEl>
                                          <p:spTgt spid="5">
                                            <p:txEl>
                                              <p:pRg st="6" end="6"/>
                                            </p:txEl>
                                          </p:spTgt>
                                        </p:tgtEl>
                                        <p:attrNameLst>
                                          <p:attrName>style.visibility</p:attrName>
                                        </p:attrNameLst>
                                      </p:cBhvr>
                                      <p:to>
                                        <p:strVal val="visible"/>
                                      </p:to>
                                    </p:set>
                                    <p:animEffect transition="in" filter="wipe(down)">
                                      <p:cBhvr>
                                        <p:cTn id="18" dur="3000"/>
                                        <p:tgtEl>
                                          <p:spTgt spid="5">
                                            <p:txEl>
                                              <p:pRg st="6" end="6"/>
                                            </p:txEl>
                                          </p:spTgt>
                                        </p:tgtEl>
                                      </p:cBhvr>
                                    </p:animEffect>
                                  </p:childTnLst>
                                </p:cTn>
                              </p:par>
                              <p:par>
                                <p:cTn id="19" presetID="22" presetClass="entr" presetSubtype="4" fill="hold" nodeType="withEffect">
                                  <p:stCondLst>
                                    <p:cond delay="500"/>
                                  </p:stCondLst>
                                  <p:childTnLst>
                                    <p:set>
                                      <p:cBhvr>
                                        <p:cTn id="20" dur="1" fill="hold">
                                          <p:stCondLst>
                                            <p:cond delay="0"/>
                                          </p:stCondLst>
                                        </p:cTn>
                                        <p:tgtEl>
                                          <p:spTgt spid="5">
                                            <p:txEl>
                                              <p:pRg st="8" end="8"/>
                                            </p:txEl>
                                          </p:spTgt>
                                        </p:tgtEl>
                                        <p:attrNameLst>
                                          <p:attrName>style.visibility</p:attrName>
                                        </p:attrNameLst>
                                      </p:cBhvr>
                                      <p:to>
                                        <p:strVal val="visible"/>
                                      </p:to>
                                    </p:set>
                                    <p:animEffect transition="in" filter="wipe(down)">
                                      <p:cBhvr>
                                        <p:cTn id="21" dur="30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F63B6-D425-3C7E-E172-C966A54184CC}"/>
              </a:ext>
            </a:extLst>
          </p:cNvPr>
          <p:cNvSpPr>
            <a:spLocks noGrp="1"/>
          </p:cNvSpPr>
          <p:nvPr>
            <p:ph type="ctrTitle"/>
          </p:nvPr>
        </p:nvSpPr>
        <p:spPr>
          <a:xfrm>
            <a:off x="618979" y="620688"/>
            <a:ext cx="8109451" cy="345301"/>
          </a:xfrm>
        </p:spPr>
        <p:txBody>
          <a:bodyPr>
            <a:normAutofit fontScale="90000"/>
          </a:bodyPr>
          <a:lstStyle/>
          <a:p>
            <a:br>
              <a:rPr lang="en-IN" b="1" dirty="0">
                <a:solidFill>
                  <a:srgbClr val="FFFF00"/>
                </a:solidFill>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Subtitle 2">
            <a:extLst>
              <a:ext uri="{FF2B5EF4-FFF2-40B4-BE49-F238E27FC236}">
                <a16:creationId xmlns:a16="http://schemas.microsoft.com/office/drawing/2014/main" id="{D2B90E7D-BF24-9532-4CA1-6B0FAB50B00F}"/>
              </a:ext>
            </a:extLst>
          </p:cNvPr>
          <p:cNvSpPr>
            <a:spLocks noGrp="1"/>
          </p:cNvSpPr>
          <p:nvPr>
            <p:ph type="subTitle" idx="1"/>
          </p:nvPr>
        </p:nvSpPr>
        <p:spPr>
          <a:xfrm>
            <a:off x="467544" y="764704"/>
            <a:ext cx="8280920" cy="4874096"/>
          </a:xfrm>
        </p:spPr>
        <p:txBody>
          <a:bodyPr>
            <a:normAutofit lnSpcReduction="10000"/>
          </a:bodyPr>
          <a:lstStyle/>
          <a:p>
            <a:pPr>
              <a:lnSpc>
                <a:spcPct val="107000"/>
              </a:lnSpc>
              <a:spcAft>
                <a:spcPts val="800"/>
              </a:spcAft>
            </a:pPr>
            <a:r>
              <a:rPr lang="en-IN" b="1" u="sng"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Types of Question</a:t>
            </a:r>
          </a:p>
          <a:p>
            <a:pPr marL="457200" indent="-457200" algn="just">
              <a:lnSpc>
                <a:spcPct val="107000"/>
              </a:lnSpc>
              <a:spcAft>
                <a:spcPts val="800"/>
              </a:spcAft>
              <a:buFont typeface="Wingdings" panose="05000000000000000000" pitchFamily="2" charset="2"/>
              <a:buChar char="v"/>
            </a:pPr>
            <a:r>
              <a:rPr lang="en-IN" b="1" dirty="0">
                <a:solidFill>
                  <a:schemeClr val="bg1"/>
                </a:solidFill>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Convergent questions  </a:t>
            </a:r>
            <a:r>
              <a:rPr lang="en-IN"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b="1" dirty="0">
                <a:solidFill>
                  <a:schemeClr val="bg1"/>
                </a:solidFill>
              </a:rPr>
              <a:t>a question with one correct, or a limited range of correct answers, designed to recall and apply information to a single, definitive solution. These questions are often closed-ended and start with words like "who," "what," "when," or "where". Ex. What is the capital of France?</a:t>
            </a:r>
            <a:r>
              <a:rPr lang="en-US" dirty="0"/>
              <a:t> </a:t>
            </a:r>
            <a:r>
              <a:rPr lang="en-IN"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p>
          <a:p>
            <a:endParaRPr lang="en-IN" dirty="0"/>
          </a:p>
        </p:txBody>
      </p:sp>
    </p:spTree>
    <p:extLst>
      <p:ext uri="{BB962C8B-B14F-4D97-AF65-F5344CB8AC3E}">
        <p14:creationId xmlns:p14="http://schemas.microsoft.com/office/powerpoint/2010/main" val="3095792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26252-8447-4E3B-20CF-D80A38F569CA}"/>
              </a:ext>
            </a:extLst>
          </p:cNvPr>
          <p:cNvSpPr>
            <a:spLocks noGrp="1"/>
          </p:cNvSpPr>
          <p:nvPr>
            <p:ph type="ctrTitle"/>
          </p:nvPr>
        </p:nvSpPr>
        <p:spPr>
          <a:xfrm>
            <a:off x="827584" y="692697"/>
            <a:ext cx="7772400" cy="576063"/>
          </a:xfrm>
        </p:spPr>
        <p:txBody>
          <a:bodyPr>
            <a:normAutofit fontScale="90000"/>
          </a:bodyPr>
          <a:lstStyle/>
          <a:p>
            <a:r>
              <a:rPr lang="en-IN"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Types of Questions</a:t>
            </a:r>
            <a:endParaRPr lang="en-IN" dirty="0"/>
          </a:p>
        </p:txBody>
      </p:sp>
      <p:sp>
        <p:nvSpPr>
          <p:cNvPr id="3" name="Subtitle 2">
            <a:extLst>
              <a:ext uri="{FF2B5EF4-FFF2-40B4-BE49-F238E27FC236}">
                <a16:creationId xmlns:a16="http://schemas.microsoft.com/office/drawing/2014/main" id="{62E0F169-5A71-60BC-F062-349857D07006}"/>
              </a:ext>
            </a:extLst>
          </p:cNvPr>
          <p:cNvSpPr>
            <a:spLocks noGrp="1"/>
          </p:cNvSpPr>
          <p:nvPr>
            <p:ph type="subTitle" idx="1"/>
          </p:nvPr>
        </p:nvSpPr>
        <p:spPr>
          <a:xfrm>
            <a:off x="395536" y="1268760"/>
            <a:ext cx="8204448" cy="4320480"/>
          </a:xfrm>
        </p:spPr>
        <p:txBody>
          <a:bodyPr/>
          <a:lstStyle/>
          <a:p>
            <a:pPr marL="457200" indent="-457200" algn="l">
              <a:buFont typeface="Wingdings" panose="05000000000000000000" pitchFamily="2" charset="2"/>
              <a:buChar char="v"/>
            </a:pPr>
            <a:r>
              <a:rPr lang="en-IN" b="1" dirty="0">
                <a:solidFill>
                  <a:schemeClr val="bg1"/>
                </a:solidFill>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Divergent questions </a:t>
            </a:r>
            <a:r>
              <a:rPr lang="en-IN"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O</a:t>
            </a:r>
            <a:r>
              <a:rPr lang="en-US" sz="2800" b="1" dirty="0">
                <a:solidFill>
                  <a:schemeClr val="bg1"/>
                </a:solidFill>
              </a:rPr>
              <a:t>pen-ended questions designed to stimulate creative, critical, and analytical thinking by allowing for multiple possible answers or interpretations. Ex. "What if there was no gravity on Earth? "What are the ways to save trees?</a:t>
            </a:r>
            <a:r>
              <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l">
              <a:buFont typeface="Wingdings" panose="05000000000000000000" pitchFamily="2" charset="2"/>
              <a:buChar char="v"/>
            </a:pPr>
            <a:r>
              <a:rPr lang="en-IN" sz="2800" b="1" dirty="0">
                <a:solidFill>
                  <a:schemeClr val="bg1"/>
                </a:solidFill>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Lower order questions </a:t>
            </a:r>
            <a:r>
              <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(questions having direct answers in the textbook)</a:t>
            </a:r>
          </a:p>
          <a:p>
            <a:pPr marL="457200" indent="-457200" algn="l">
              <a:buFont typeface="Wingdings" panose="05000000000000000000" pitchFamily="2" charset="2"/>
              <a:buChar char="v"/>
            </a:pPr>
            <a:endPar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8550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2BC33-3CB3-48D3-4E37-63C979325C37}"/>
              </a:ext>
            </a:extLst>
          </p:cNvPr>
          <p:cNvSpPr>
            <a:spLocks noGrp="1"/>
          </p:cNvSpPr>
          <p:nvPr>
            <p:ph type="ctrTitle"/>
          </p:nvPr>
        </p:nvSpPr>
        <p:spPr>
          <a:xfrm>
            <a:off x="685800" y="764704"/>
            <a:ext cx="7772400" cy="288032"/>
          </a:xfrm>
        </p:spPr>
        <p:txBody>
          <a:bodyPr>
            <a:normAutofit fontScale="90000"/>
          </a:bodyPr>
          <a:lstStyle/>
          <a:p>
            <a:r>
              <a:rPr lang="en-IN" b="1" u="sng"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Types of Questions</a:t>
            </a:r>
            <a:endParaRPr lang="en-IN" u="sng" dirty="0"/>
          </a:p>
        </p:txBody>
      </p:sp>
      <p:sp>
        <p:nvSpPr>
          <p:cNvPr id="3" name="Subtitle 2">
            <a:extLst>
              <a:ext uri="{FF2B5EF4-FFF2-40B4-BE49-F238E27FC236}">
                <a16:creationId xmlns:a16="http://schemas.microsoft.com/office/drawing/2014/main" id="{2CF34A5A-4BB3-3880-E72F-2C6EB8BF1D51}"/>
              </a:ext>
            </a:extLst>
          </p:cNvPr>
          <p:cNvSpPr>
            <a:spLocks noGrp="1"/>
          </p:cNvSpPr>
          <p:nvPr>
            <p:ph type="subTitle" idx="1"/>
          </p:nvPr>
        </p:nvSpPr>
        <p:spPr>
          <a:xfrm>
            <a:off x="323528" y="1196752"/>
            <a:ext cx="8424936" cy="4464496"/>
          </a:xfrm>
        </p:spPr>
        <p:txBody>
          <a:bodyPr>
            <a:normAutofit/>
          </a:bodyPr>
          <a:lstStyle/>
          <a:p>
            <a:pPr marL="457200" indent="-457200" algn="just">
              <a:lnSpc>
                <a:spcPct val="107000"/>
              </a:lnSpc>
              <a:spcAft>
                <a:spcPts val="800"/>
              </a:spcAft>
              <a:buFont typeface="Wingdings" panose="05000000000000000000" pitchFamily="2" charset="2"/>
              <a:buChar char="v"/>
            </a:pPr>
            <a:r>
              <a:rPr lang="en-IN" b="1" dirty="0">
                <a:solidFill>
                  <a:schemeClr val="bg1"/>
                </a:solidFill>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Closed-ended questions </a:t>
            </a:r>
            <a:r>
              <a:rPr lang="en-IN"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O</a:t>
            </a:r>
            <a:r>
              <a:rPr lang="en-US" b="1" dirty="0">
                <a:solidFill>
                  <a:schemeClr val="bg1"/>
                </a:solidFill>
              </a:rPr>
              <a:t>ffer respondents a predetermined, limited set of answer choices, such as "yes/no," "true/false," or a multiple-choice format,. Ex: "In which year did you graduate?" (Options: 2020, 2021</a:t>
            </a:r>
            <a:r>
              <a:rPr lang="en-IN"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07000"/>
              </a:lnSpc>
              <a:spcAft>
                <a:spcPts val="800"/>
              </a:spcAft>
              <a:buFont typeface="Wingdings" panose="05000000000000000000" pitchFamily="2" charset="2"/>
              <a:buChar char="v"/>
            </a:pPr>
            <a:endParaRPr lang="en-IN"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400400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046D0-57E9-5E95-54E3-044E904A22B4}"/>
              </a:ext>
            </a:extLst>
          </p:cNvPr>
          <p:cNvSpPr>
            <a:spLocks noGrp="1"/>
          </p:cNvSpPr>
          <p:nvPr>
            <p:ph type="ctrTitle"/>
          </p:nvPr>
        </p:nvSpPr>
        <p:spPr>
          <a:xfrm>
            <a:off x="685800" y="548680"/>
            <a:ext cx="7772400" cy="576064"/>
          </a:xfrm>
        </p:spPr>
        <p:txBody>
          <a:bodyPr>
            <a:noAutofit/>
          </a:bodyPr>
          <a:lstStyle/>
          <a:p>
            <a:pPr algn="l" eaLnBrk="0" fontAlgn="base" hangingPunct="0">
              <a:spcAft>
                <a:spcPct val="0"/>
              </a:spcAft>
            </a:pPr>
            <a:r>
              <a:rPr lang="en-IN" sz="3600" b="1" u="sng"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Types of Questions</a:t>
            </a:r>
            <a:br>
              <a:rPr lang="en-IN" sz="3600" b="1" u="sng"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br>
            <a:br>
              <a:rPr lang="en-US" altLang="en-US" sz="4800" dirty="0">
                <a:solidFill>
                  <a:schemeClr val="tx1"/>
                </a:solidFill>
                <a:latin typeface="Arial" panose="020B0604020202020204" pitchFamily="34" charset="0"/>
              </a:rPr>
            </a:br>
            <a:br>
              <a:rPr lang="en-US" altLang="en-US" sz="3600" dirty="0">
                <a:solidFill>
                  <a:srgbClr val="001D35"/>
                </a:solidFill>
                <a:latin typeface="Google Sans"/>
              </a:rPr>
            </a:br>
            <a:br>
              <a:rPr lang="en-US" altLang="en-US" sz="3600" dirty="0">
                <a:solidFill>
                  <a:srgbClr val="001D35"/>
                </a:solidFill>
                <a:latin typeface="Google Sans"/>
              </a:rPr>
            </a:br>
            <a:br>
              <a:rPr lang="en-US" altLang="en-US" sz="3600" dirty="0">
                <a:solidFill>
                  <a:srgbClr val="001D35"/>
                </a:solidFill>
                <a:latin typeface="Google Sans"/>
              </a:rPr>
            </a:br>
            <a:endParaRPr lang="en-IN" sz="3600" dirty="0"/>
          </a:p>
        </p:txBody>
      </p:sp>
      <p:sp>
        <p:nvSpPr>
          <p:cNvPr id="3" name="Subtitle 2">
            <a:extLst>
              <a:ext uri="{FF2B5EF4-FFF2-40B4-BE49-F238E27FC236}">
                <a16:creationId xmlns:a16="http://schemas.microsoft.com/office/drawing/2014/main" id="{00B41058-3E34-0C40-2819-BCD2F2C71F7E}"/>
              </a:ext>
            </a:extLst>
          </p:cNvPr>
          <p:cNvSpPr>
            <a:spLocks noGrp="1"/>
          </p:cNvSpPr>
          <p:nvPr>
            <p:ph type="subTitle" idx="1"/>
          </p:nvPr>
        </p:nvSpPr>
        <p:spPr>
          <a:xfrm>
            <a:off x="395536" y="1124744"/>
            <a:ext cx="8352928" cy="4514056"/>
          </a:xfrm>
        </p:spPr>
        <p:txBody>
          <a:bodyPr>
            <a:normAutofit/>
          </a:bodyPr>
          <a:lstStyle/>
          <a:p>
            <a:pPr marL="457200" indent="-457200" algn="l">
              <a:buFont typeface="Wingdings" panose="05000000000000000000" pitchFamily="2" charset="2"/>
              <a:buChar char="v"/>
            </a:pPr>
            <a:r>
              <a:rPr lang="en-IN" b="1" dirty="0">
                <a:solidFill>
                  <a:schemeClr val="bg1"/>
                </a:solidFill>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Open-ended questions </a:t>
            </a:r>
            <a:r>
              <a:rPr lang="en-IN"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chemeClr val="bg1"/>
                </a:solidFill>
              </a:rPr>
              <a:t>They typically start with words like "how," "what," or "why" </a:t>
            </a:r>
            <a:endParaRPr lang="en-US" altLang="en-US" dirty="0">
              <a:solidFill>
                <a:schemeClr val="bg1"/>
              </a:solidFill>
              <a:latin typeface="Google Sans"/>
            </a:endParaRPr>
          </a:p>
          <a:p>
            <a:pPr marL="457200" indent="-457200" algn="l">
              <a:buFont typeface="Wingdings" panose="05000000000000000000" pitchFamily="2" charset="2"/>
              <a:buChar char="v"/>
            </a:pPr>
            <a:r>
              <a:rPr lang="en-US" altLang="en-US" dirty="0">
                <a:solidFill>
                  <a:schemeClr val="bg1"/>
                </a:solidFill>
                <a:latin typeface="Google Sans"/>
              </a:rPr>
              <a:t>Ex. "What questions do you have?“</a:t>
            </a:r>
          </a:p>
          <a:p>
            <a:pPr algn="l"/>
            <a:r>
              <a:rPr lang="en-US" altLang="en-US" b="1" dirty="0">
                <a:solidFill>
                  <a:srgbClr val="FFFF00"/>
                </a:solidFill>
                <a:latin typeface="Google Sans"/>
              </a:rPr>
              <a:t>(Close-ended: Do you have any questions?“)</a:t>
            </a:r>
          </a:p>
          <a:p>
            <a:pPr algn="l" eaLnBrk="0" fontAlgn="base" hangingPunct="0">
              <a:spcBef>
                <a:spcPct val="0"/>
              </a:spcBef>
              <a:spcAft>
                <a:spcPct val="0"/>
              </a:spcAft>
            </a:pPr>
            <a:r>
              <a:rPr lang="en-US" altLang="en-US" sz="3000" b="1" dirty="0" err="1">
                <a:solidFill>
                  <a:schemeClr val="bg1"/>
                </a:solidFill>
                <a:latin typeface="Google Sans"/>
              </a:rPr>
              <a:t>Ex."What</a:t>
            </a:r>
            <a:r>
              <a:rPr lang="en-US" altLang="en-US" sz="3000" b="1" dirty="0">
                <a:solidFill>
                  <a:schemeClr val="bg1"/>
                </a:solidFill>
                <a:latin typeface="Google Sans"/>
              </a:rPr>
              <a:t> are your thoughts on the quality of our services?"</a:t>
            </a:r>
            <a:endParaRPr lang="en-US" altLang="en-US" sz="4400" dirty="0">
              <a:solidFill>
                <a:schemeClr val="bg1"/>
              </a:solidFill>
              <a:latin typeface="Arial" panose="020B0604020202020204" pitchFamily="34" charset="0"/>
            </a:endParaRPr>
          </a:p>
          <a:p>
            <a:pPr lvl="0" algn="l" eaLnBrk="0" fontAlgn="base" hangingPunct="0">
              <a:spcBef>
                <a:spcPct val="0"/>
              </a:spcBef>
              <a:spcAft>
                <a:spcPct val="0"/>
              </a:spcAft>
              <a:buFontTx/>
              <a:buChar char="•"/>
            </a:pPr>
            <a:r>
              <a:rPr lang="en-US" altLang="en-US" b="1" dirty="0">
                <a:solidFill>
                  <a:srgbClr val="FFFF00"/>
                </a:solidFill>
                <a:latin typeface="Google Sans"/>
              </a:rPr>
              <a:t>(Close-ended: "Did you enjoy the service?)</a:t>
            </a:r>
          </a:p>
          <a:p>
            <a:pPr lvl="0" algn="l" eaLnBrk="0" fontAlgn="base" hangingPunct="0">
              <a:spcBef>
                <a:spcPct val="0"/>
              </a:spcBef>
              <a:spcAft>
                <a:spcPct val="0"/>
              </a:spcAft>
              <a:buFontTx/>
              <a:buChar char="•"/>
            </a:pPr>
            <a:endParaRPr lang="en-US" altLang="en-US" b="1" dirty="0">
              <a:solidFill>
                <a:srgbClr val="FFFF00"/>
              </a:solidFill>
              <a:latin typeface="Google Sans"/>
            </a:endParaRPr>
          </a:p>
          <a:p>
            <a:pPr lvl="0" algn="l" eaLnBrk="0" fontAlgn="base" hangingPunct="0">
              <a:spcBef>
                <a:spcPct val="0"/>
              </a:spcBef>
              <a:spcAft>
                <a:spcPct val="0"/>
              </a:spcAft>
              <a:buFontTx/>
              <a:buChar char="•"/>
            </a:pPr>
            <a:endParaRPr lang="en-US" altLang="en-US" b="1" dirty="0">
              <a:solidFill>
                <a:srgbClr val="FFFF00"/>
              </a:solidFill>
              <a:latin typeface="Google Sans"/>
            </a:endParaRPr>
          </a:p>
          <a:p>
            <a:pPr algn="l"/>
            <a:endParaRPr lang="en-US" altLang="en-US" dirty="0">
              <a:solidFill>
                <a:srgbClr val="001D35"/>
              </a:solidFill>
              <a:latin typeface="Google Sans"/>
            </a:endParaRPr>
          </a:p>
          <a:p>
            <a:pPr algn="l"/>
            <a:endParaRPr lang="en-IN" dirty="0"/>
          </a:p>
        </p:txBody>
      </p:sp>
      <p:sp>
        <p:nvSpPr>
          <p:cNvPr id="7" name="Rectangle 4">
            <a:extLst>
              <a:ext uri="{FF2B5EF4-FFF2-40B4-BE49-F238E27FC236}">
                <a16:creationId xmlns:a16="http://schemas.microsoft.com/office/drawing/2014/main" id="{C04C1070-7D00-44EB-7806-7480089FDD8F}"/>
              </a:ext>
            </a:extLst>
          </p:cNvPr>
          <p:cNvSpPr>
            <a:spLocks noChangeArrowheads="1"/>
          </p:cNvSpPr>
          <p:nvPr/>
        </p:nvSpPr>
        <p:spPr bwMode="auto">
          <a:xfrm>
            <a:off x="0" y="-412410"/>
            <a:ext cx="65" cy="82482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88872" rIns="0" bIns="179331"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 name="Rectangle 8">
            <a:extLst>
              <a:ext uri="{FF2B5EF4-FFF2-40B4-BE49-F238E27FC236}">
                <a16:creationId xmlns:a16="http://schemas.microsoft.com/office/drawing/2014/main" id="{46ADC738-4B32-5CE0-85A0-D1E0782F9D2F}"/>
              </a:ext>
            </a:extLst>
          </p:cNvPr>
          <p:cNvSpPr>
            <a:spLocks noChangeArrowheads="1"/>
          </p:cNvSpPr>
          <p:nvPr/>
        </p:nvSpPr>
        <p:spPr bwMode="auto">
          <a:xfrm>
            <a:off x="0" y="-273910"/>
            <a:ext cx="65" cy="54782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88872" rIns="0" bIns="179331"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02586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4721696"/>
          </a:xfrm>
        </p:spPr>
        <p:txBody>
          <a:bodyPr>
            <a:noAutofit/>
          </a:bodyPr>
          <a:lstStyle/>
          <a:p>
            <a:pPr algn="just">
              <a:lnSpc>
                <a:spcPct val="107000"/>
              </a:lnSpc>
              <a:spcAft>
                <a:spcPts val="800"/>
              </a:spcAft>
            </a:pPr>
            <a:r>
              <a:rPr lang="en-IN"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b="1" dirty="0"/>
          </a:p>
        </p:txBody>
      </p:sp>
      <p:sp>
        <p:nvSpPr>
          <p:cNvPr id="5" name="TextBox 4">
            <a:extLst>
              <a:ext uri="{FF2B5EF4-FFF2-40B4-BE49-F238E27FC236}">
                <a16:creationId xmlns:a16="http://schemas.microsoft.com/office/drawing/2014/main" id="{5FA2057A-56A7-44B2-8BF6-3D8ED5E7BE34}"/>
              </a:ext>
            </a:extLst>
          </p:cNvPr>
          <p:cNvSpPr txBox="1"/>
          <p:nvPr/>
        </p:nvSpPr>
        <p:spPr>
          <a:xfrm>
            <a:off x="251520" y="584632"/>
            <a:ext cx="8568952" cy="2579873"/>
          </a:xfrm>
          <a:prstGeom prst="rect">
            <a:avLst/>
          </a:prstGeom>
          <a:noFill/>
        </p:spPr>
        <p:txBody>
          <a:bodyPr wrap="square">
            <a:spAutoFit/>
          </a:bodyPr>
          <a:lstStyle/>
          <a:p>
            <a:pPr algn="ctr">
              <a:lnSpc>
                <a:spcPct val="107000"/>
              </a:lnSpc>
              <a:spcAft>
                <a:spcPts val="800"/>
              </a:spcAft>
            </a:pPr>
            <a:r>
              <a:rPr lang="en-IN" sz="2800" b="1" u="sng"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Types of Questions</a:t>
            </a:r>
            <a:endParaRPr lang="en-IN" sz="2800" b="1" u="sng"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v"/>
            </a:pPr>
            <a:r>
              <a:rPr lang="en-IN" sz="2800" b="1" dirty="0">
                <a:solidFill>
                  <a:schemeClr val="bg1"/>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Higher order questions </a:t>
            </a: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(application-based questions)</a:t>
            </a:r>
            <a:endPar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v"/>
            </a:pPr>
            <a:r>
              <a:rPr lang="en-US" sz="2800" b="1" dirty="0">
                <a:solidFill>
                  <a:schemeClr val="bg1"/>
                </a:solidFill>
              </a:rPr>
              <a:t>Ex. How can this problem be solved differently?" or "Develop a plan to address this issue)</a:t>
            </a:r>
            <a:endParaRPr lang="en-IN"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7827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4721696"/>
          </a:xfrm>
        </p:spPr>
        <p:txBody>
          <a:bodyPr>
            <a:noAutofit/>
          </a:bodyPr>
          <a:lstStyle/>
          <a:p>
            <a:pPr>
              <a:lnSpc>
                <a:spcPct val="107000"/>
              </a:lnSpc>
              <a:spcAft>
                <a:spcPts val="800"/>
              </a:spcAft>
            </a:pPr>
            <a:r>
              <a:rPr lang="en-IN"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b="1" dirty="0"/>
          </a:p>
        </p:txBody>
      </p:sp>
      <p:sp>
        <p:nvSpPr>
          <p:cNvPr id="6" name="TextBox 5">
            <a:extLst>
              <a:ext uri="{FF2B5EF4-FFF2-40B4-BE49-F238E27FC236}">
                <a16:creationId xmlns:a16="http://schemas.microsoft.com/office/drawing/2014/main" id="{2CD3CDC1-38E7-4183-9DBB-9648EF7EE887}"/>
              </a:ext>
            </a:extLst>
          </p:cNvPr>
          <p:cNvSpPr txBox="1"/>
          <p:nvPr/>
        </p:nvSpPr>
        <p:spPr>
          <a:xfrm>
            <a:off x="323528" y="620688"/>
            <a:ext cx="8640960" cy="4662110"/>
          </a:xfrm>
          <a:prstGeom prst="rect">
            <a:avLst/>
          </a:prstGeom>
          <a:noFill/>
        </p:spPr>
        <p:txBody>
          <a:bodyPr wrap="square">
            <a:spAutoFit/>
          </a:bodyPr>
          <a:lstStyle/>
          <a:p>
            <a:pPr>
              <a:lnSpc>
                <a:spcPct val="107000"/>
              </a:lnSpc>
              <a:spcAft>
                <a:spcPts val="800"/>
              </a:spcAft>
            </a:pPr>
            <a:r>
              <a:rPr lang="en-IN" sz="2800" b="1" u="sng"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Teacher trainee should avoid asking following type of questions; </a:t>
            </a:r>
            <a:endParaRPr lang="en-IN" sz="2800" u="sng"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en-IN"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‘Yes’ or  ‘no’ type questions (Eg: Is this a pencil?)</a:t>
            </a:r>
            <a:endParaRPr lang="en-IN"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r>
              <a:rPr lang="en-IN"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en-IN"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Elliptical questions (Eg: Your father’s name </a:t>
            </a:r>
            <a:r>
              <a:rPr lang="en-IN"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dirty="0"/>
              <a:t> </a:t>
            </a:r>
          </a:p>
          <a:p>
            <a:pPr>
              <a:lnSpc>
                <a:spcPct val="107000"/>
              </a:lnSpc>
              <a:spcAft>
                <a:spcPts val="800"/>
              </a:spcAft>
            </a:pPr>
            <a:r>
              <a:rPr lang="en-US" sz="2400" b="1" dirty="0">
                <a:solidFill>
                  <a:schemeClr val="bg1"/>
                </a:solidFill>
              </a:rPr>
              <a:t>Asking "Going to the office?" Instead of the full "Are you going to the office?"</a:t>
            </a:r>
            <a:r>
              <a:rPr lang="en-IN"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N"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r>
              <a:rPr lang="en-IN"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en-IN"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Rhetorical questions :</a:t>
            </a:r>
            <a:r>
              <a:rPr lang="en-US" sz="2400" dirty="0"/>
              <a:t> </a:t>
            </a:r>
            <a:r>
              <a:rPr lang="en-US" sz="2400" b="1" dirty="0">
                <a:solidFill>
                  <a:schemeClr val="bg1"/>
                </a:solidFill>
              </a:rPr>
              <a:t>A question asked to create an effect, make a point, or start a discussion, rather than to get an actual answer.</a:t>
            </a:r>
            <a:endParaRPr lang="en-IN"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r>
              <a:rPr lang="en-IN"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(Eg: Don’t you think it is a complex problem? but it can be solved in different ways)</a:t>
            </a:r>
            <a:endParaRPr lang="en-IN" sz="2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437063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4721696"/>
          </a:xfrm>
        </p:spPr>
        <p:txBody>
          <a:bodyPr>
            <a:noAutofit/>
          </a:bodyPr>
          <a:lstStyle/>
          <a:p>
            <a:pPr>
              <a:lnSpc>
                <a:spcPct val="107000"/>
              </a:lnSpc>
              <a:spcAft>
                <a:spcPts val="800"/>
              </a:spcAft>
            </a:pPr>
            <a:r>
              <a:rPr lang="en-IN"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b="1" dirty="0"/>
          </a:p>
        </p:txBody>
      </p:sp>
      <p:sp>
        <p:nvSpPr>
          <p:cNvPr id="6" name="TextBox 5">
            <a:extLst>
              <a:ext uri="{FF2B5EF4-FFF2-40B4-BE49-F238E27FC236}">
                <a16:creationId xmlns:a16="http://schemas.microsoft.com/office/drawing/2014/main" id="{2CD3CDC1-38E7-4183-9DBB-9648EF7EE887}"/>
              </a:ext>
            </a:extLst>
          </p:cNvPr>
          <p:cNvSpPr txBox="1"/>
          <p:nvPr/>
        </p:nvSpPr>
        <p:spPr>
          <a:xfrm>
            <a:off x="457200" y="908719"/>
            <a:ext cx="8363272" cy="4877041"/>
          </a:xfrm>
          <a:prstGeom prst="rect">
            <a:avLst/>
          </a:prstGeom>
          <a:noFill/>
        </p:spPr>
        <p:txBody>
          <a:bodyPr wrap="square">
            <a:spAutoFit/>
          </a:bodyPr>
          <a:lstStyle/>
          <a:p>
            <a:pPr algn="just">
              <a:lnSpc>
                <a:spcPct val="107000"/>
              </a:lnSpc>
              <a:spcAft>
                <a:spcPts val="800"/>
              </a:spcAft>
            </a:pPr>
            <a:r>
              <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IN" sz="2800" b="1" dirty="0">
                <a:solidFill>
                  <a:schemeClr val="bg1"/>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Multiple/Double barrelled questions</a:t>
            </a:r>
            <a:r>
              <a:rPr lang="en-IN" sz="2800" b="1" dirty="0">
                <a:solidFill>
                  <a:schemeClr val="bg1"/>
                </a:solidFill>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Question having more than one thought</a:t>
            </a:r>
            <a:r>
              <a:rPr lang="en-IN" sz="32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en-IN" sz="32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a:solidFill>
                  <a:schemeClr val="bg1"/>
                </a:solidFill>
              </a:rPr>
              <a:t>ask two or more separate questions at once but only allow for one answer .</a:t>
            </a:r>
            <a:r>
              <a:rPr lang="en-US" sz="3200" b="1" dirty="0"/>
              <a:t> </a:t>
            </a:r>
            <a:r>
              <a:rPr lang="en-US" sz="3200" b="1" dirty="0">
                <a:solidFill>
                  <a:schemeClr val="bg1"/>
                </a:solidFill>
              </a:rPr>
              <a:t>For example, asking "Is the customer service agent friendly and efficient?" is double-barreled because one could find the agent efficient but unfriendly, and vice-versa. </a:t>
            </a:r>
            <a:endParaRPr lang="en-IN" sz="32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endParaRPr lang="en-IN"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6618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253FDB4-5A39-FC5F-4662-2F4E05489947}"/>
              </a:ext>
            </a:extLst>
          </p:cNvPr>
          <p:cNvSpPr>
            <a:spLocks noGrp="1"/>
          </p:cNvSpPr>
          <p:nvPr>
            <p:ph type="subTitle" idx="1"/>
          </p:nvPr>
        </p:nvSpPr>
        <p:spPr>
          <a:xfrm>
            <a:off x="395536" y="692696"/>
            <a:ext cx="8352928" cy="4946104"/>
          </a:xfrm>
        </p:spPr>
        <p:txBody>
          <a:bodyPr>
            <a:normAutofit fontScale="92500" lnSpcReduction="10000"/>
          </a:bodyPr>
          <a:lstStyle/>
          <a:p>
            <a:pPr algn="l">
              <a:lnSpc>
                <a:spcPct val="107000"/>
              </a:lnSpc>
              <a:spcAft>
                <a:spcPts val="800"/>
              </a:spcAft>
            </a:pPr>
            <a:r>
              <a:rPr lang="en-IN" b="1" dirty="0">
                <a:solidFill>
                  <a:schemeClr val="bg1"/>
                </a:solidFill>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 Leading questions </a:t>
            </a:r>
            <a:r>
              <a:rPr lang="en-IN"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b="1" dirty="0">
                <a:solidFill>
                  <a:schemeClr val="bg1"/>
                </a:solidFill>
              </a:rPr>
              <a:t>"</a:t>
            </a:r>
            <a:r>
              <a:rPr lang="en-US" b="1" dirty="0">
                <a:solidFill>
                  <a:schemeClr val="bg1"/>
                </a:solidFill>
              </a:rPr>
              <a:t>You enjoyed the party, didn't you?"</a:t>
            </a:r>
            <a:r>
              <a:rPr lang="en-US" dirty="0"/>
              <a:t> </a:t>
            </a:r>
            <a:r>
              <a:rPr lang="en-US" b="1" dirty="0">
                <a:solidFill>
                  <a:schemeClr val="bg1"/>
                </a:solidFill>
              </a:rPr>
              <a:t>He hurt you, didn't he?” “Your mommy told me you fell</a:t>
            </a:r>
            <a:r>
              <a:rPr lang="en-US" sz="2800" b="1" dirty="0">
                <a:solidFill>
                  <a:schemeClr val="bg1"/>
                </a:solidFill>
              </a:rPr>
              <a:t>.</a:t>
            </a:r>
            <a:r>
              <a:rPr lang="en-US" b="1" dirty="0">
                <a:solidFill>
                  <a:schemeClr val="bg1"/>
                </a:solidFill>
              </a:rPr>
              <a:t> (</a:t>
            </a:r>
            <a:r>
              <a:rPr lang="en-IN"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question which have answer in it.)</a:t>
            </a:r>
          </a:p>
          <a:p>
            <a:pPr algn="l">
              <a:lnSpc>
                <a:spcPct val="107000"/>
              </a:lnSpc>
              <a:spcAft>
                <a:spcPts val="800"/>
              </a:spcAft>
            </a:pPr>
            <a:r>
              <a:rPr lang="en-IN"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IN" sz="3600" b="1" dirty="0">
                <a:solidFill>
                  <a:schemeClr val="bg1"/>
                </a:solidFill>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Ambiguous questions </a:t>
            </a:r>
            <a:r>
              <a:rPr lang="en-IN"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b="1" dirty="0">
                <a:solidFill>
                  <a:schemeClr val="bg1"/>
                </a:solidFill>
              </a:rPr>
              <a:t>vague, overly broad, or lack specific detail, leading to confusion and unreliable answers. Ex.</a:t>
            </a:r>
            <a:r>
              <a:rPr lang="en-US" b="1" dirty="0"/>
              <a:t> </a:t>
            </a:r>
            <a:r>
              <a:rPr lang="en-US" b="1" dirty="0">
                <a:solidFill>
                  <a:schemeClr val="bg1"/>
                </a:solidFill>
              </a:rPr>
              <a:t>"Did you see the film last weekend?"</a:t>
            </a:r>
            <a:r>
              <a:rPr lang="en-IN"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p>
          <a:p>
            <a:pPr algn="l">
              <a:lnSpc>
                <a:spcPct val="107000"/>
              </a:lnSpc>
              <a:spcAft>
                <a:spcPts val="800"/>
              </a:spcAft>
            </a:pPr>
            <a:r>
              <a:rPr lang="en-IN"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p>
          <a:p>
            <a:pPr>
              <a:lnSpc>
                <a:spcPct val="107000"/>
              </a:lnSpc>
              <a:spcAft>
                <a:spcPts val="800"/>
              </a:spcAft>
            </a:pPr>
            <a:endParaRPr lang="en-IN"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1668340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4721696"/>
          </a:xfrm>
        </p:spPr>
        <p:txBody>
          <a:bodyPr>
            <a:noAutofit/>
          </a:bodyPr>
          <a:lstStyle/>
          <a:p>
            <a:pPr>
              <a:lnSpc>
                <a:spcPct val="107000"/>
              </a:lnSpc>
              <a:spcAft>
                <a:spcPts val="800"/>
              </a:spcAft>
            </a:pPr>
            <a:r>
              <a:rPr lang="en-IN"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b="1" dirty="0"/>
          </a:p>
        </p:txBody>
      </p:sp>
      <p:sp>
        <p:nvSpPr>
          <p:cNvPr id="5" name="TextBox 4">
            <a:extLst>
              <a:ext uri="{FF2B5EF4-FFF2-40B4-BE49-F238E27FC236}">
                <a16:creationId xmlns:a16="http://schemas.microsoft.com/office/drawing/2014/main" id="{2ACBB7E8-EC6B-434E-8325-42C071B8260E}"/>
              </a:ext>
            </a:extLst>
          </p:cNvPr>
          <p:cNvSpPr txBox="1"/>
          <p:nvPr/>
        </p:nvSpPr>
        <p:spPr>
          <a:xfrm>
            <a:off x="251520" y="618975"/>
            <a:ext cx="8229600" cy="4328301"/>
          </a:xfrm>
          <a:prstGeom prst="rect">
            <a:avLst/>
          </a:prstGeom>
          <a:noFill/>
        </p:spPr>
        <p:txBody>
          <a:bodyPr wrap="square">
            <a:spAutoFit/>
          </a:bodyPr>
          <a:lstStyle/>
          <a:p>
            <a:pPr algn="ctr">
              <a:lnSpc>
                <a:spcPct val="107000"/>
              </a:lnSpc>
              <a:spcAft>
                <a:spcPts val="800"/>
              </a:spcAft>
            </a:pPr>
            <a:r>
              <a:rPr lang="en-IN" sz="3200" b="1" u="sng"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Effective questioning Techniques</a:t>
            </a:r>
            <a:endParaRPr lang="en-IN" sz="3200" b="1" u="sng"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ü"/>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Teachers should make sure that all students get the opportunity to respond to the question raised.</a:t>
            </a:r>
          </a:p>
          <a:p>
            <a:pPr>
              <a:lnSpc>
                <a:spcPct val="107000"/>
              </a:lnSpc>
              <a:spcAft>
                <a:spcPts val="800"/>
              </a:spcAft>
            </a:pPr>
            <a:endPar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ü"/>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Allow plenty of time to respond (maximum 5-6 seconds).</a:t>
            </a:r>
            <a:endPar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ü"/>
            </a:pPr>
            <a:endPar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ü"/>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Be clear and economical in framing the question.</a:t>
            </a:r>
            <a:endPar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05418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4721696"/>
          </a:xfrm>
        </p:spPr>
        <p:txBody>
          <a:bodyPr>
            <a:noAutofit/>
          </a:bodyPr>
          <a:lstStyle/>
          <a:p>
            <a:pPr>
              <a:lnSpc>
                <a:spcPct val="107000"/>
              </a:lnSpc>
              <a:spcAft>
                <a:spcPts val="800"/>
              </a:spcAft>
            </a:pPr>
            <a:r>
              <a:rPr lang="en-IN"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b="1" dirty="0"/>
          </a:p>
        </p:txBody>
      </p:sp>
      <p:sp>
        <p:nvSpPr>
          <p:cNvPr id="5" name="TextBox 4">
            <a:extLst>
              <a:ext uri="{FF2B5EF4-FFF2-40B4-BE49-F238E27FC236}">
                <a16:creationId xmlns:a16="http://schemas.microsoft.com/office/drawing/2014/main" id="{2ACBB7E8-EC6B-434E-8325-42C071B8260E}"/>
              </a:ext>
            </a:extLst>
          </p:cNvPr>
          <p:cNvSpPr txBox="1"/>
          <p:nvPr/>
        </p:nvSpPr>
        <p:spPr>
          <a:xfrm>
            <a:off x="323528" y="660728"/>
            <a:ext cx="8363272" cy="4575227"/>
          </a:xfrm>
          <a:prstGeom prst="rect">
            <a:avLst/>
          </a:prstGeom>
          <a:noFill/>
        </p:spPr>
        <p:txBody>
          <a:bodyPr wrap="square">
            <a:spAutoFit/>
          </a:bodyPr>
          <a:lstStyle/>
          <a:p>
            <a:pPr marL="457200" indent="-457200">
              <a:lnSpc>
                <a:spcPct val="107000"/>
              </a:lnSpc>
              <a:spcAft>
                <a:spcPts val="800"/>
              </a:spcAft>
              <a:buFont typeface="Wingdings" panose="05000000000000000000" pitchFamily="2" charset="2"/>
              <a:buChar char="ü"/>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Use the redirection option. (when one student is unable to answer the teacher redirects the question to another student).</a:t>
            </a:r>
            <a:endPar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ü"/>
            </a:pPr>
            <a:endPar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ü"/>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Purpose of questioning should be clear in relation to the content.</a:t>
            </a:r>
            <a:endPar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ü"/>
            </a:pPr>
            <a:endPar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ü"/>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Using different types of questions.</a:t>
            </a:r>
            <a:endPar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r>
              <a:rPr lang="en-IN"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19608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112568"/>
          </a:xfrm>
        </p:spPr>
        <p:txBody>
          <a:bodyPr>
            <a:noAutofit/>
          </a:bodyPr>
          <a:lstStyle/>
          <a:p>
            <a:pPr algn="just">
              <a:lnSpc>
                <a:spcPct val="107000"/>
              </a:lnSpc>
              <a:spcAft>
                <a:spcPts val="800"/>
              </a:spcAft>
            </a:pPr>
            <a:r>
              <a:rPr lang="en-IN" sz="2800" b="1" dirty="0">
                <a:effectLst/>
                <a:latin typeface="Times New Roman" panose="02020603050405020304" pitchFamily="18" charset="0"/>
                <a:ea typeface="Times New Roman" panose="02020603050405020304" pitchFamily="18" charset="0"/>
                <a:cs typeface="Times New Roman" panose="02020603050405020304" pitchFamily="18" charset="0"/>
              </a:rPr>
              <a:t>According to Parker, “Questioning is the key to all educational activities.” </a:t>
            </a:r>
          </a:p>
          <a:p>
            <a:pPr algn="just">
              <a:lnSpc>
                <a:spcPct val="107000"/>
              </a:lnSpc>
              <a:spcAft>
                <a:spcPts val="800"/>
              </a:spcAft>
            </a:pPr>
            <a:r>
              <a:rPr lang="en-IN" sz="2800" b="1" dirty="0">
                <a:effectLst/>
                <a:latin typeface="Times New Roman" panose="02020603050405020304" pitchFamily="18" charset="0"/>
                <a:ea typeface="Times New Roman" panose="02020603050405020304" pitchFamily="18" charset="0"/>
                <a:cs typeface="Times New Roman" panose="02020603050405020304" pitchFamily="18" charset="0"/>
              </a:rPr>
              <a:t>A question is defined as any sentence which has an interrogative form or function. </a:t>
            </a:r>
          </a:p>
          <a:p>
            <a:pPr>
              <a:lnSpc>
                <a:spcPct val="107000"/>
              </a:lnSpc>
              <a:spcAft>
                <a:spcPts val="800"/>
              </a:spcAft>
            </a:pPr>
            <a:r>
              <a:rPr lang="en-IN" sz="2800" b="1" dirty="0">
                <a:effectLst/>
                <a:latin typeface="Times New Roman" panose="02020603050405020304" pitchFamily="18" charset="0"/>
                <a:ea typeface="Times New Roman" panose="02020603050405020304" pitchFamily="18" charset="0"/>
                <a:cs typeface="Times New Roman" panose="02020603050405020304" pitchFamily="18" charset="0"/>
              </a:rPr>
              <a:t>Questioning is fundamental to successful communication.</a:t>
            </a:r>
          </a:p>
          <a:p>
            <a:pPr>
              <a:lnSpc>
                <a:spcPct val="107000"/>
              </a:lnSpc>
              <a:spcAft>
                <a:spcPts val="800"/>
              </a:spcAft>
            </a:pPr>
            <a:r>
              <a:rPr lang="en-IN" sz="2800" b="1" dirty="0">
                <a:effectLst/>
                <a:latin typeface="Times New Roman" panose="02020603050405020304" pitchFamily="18" charset="0"/>
                <a:ea typeface="Times New Roman" panose="02020603050405020304" pitchFamily="18" charset="0"/>
                <a:cs typeface="Times New Roman" panose="02020603050405020304" pitchFamily="18" charset="0"/>
              </a:rPr>
              <a:t> It is the key to gain information and without it interpersonal communications during teaching-learning can fail. </a:t>
            </a:r>
          </a:p>
          <a:p>
            <a:pPr>
              <a:lnSpc>
                <a:spcPct val="107000"/>
              </a:lnSpc>
              <a:spcAft>
                <a:spcPts val="800"/>
              </a:spcAft>
            </a:pPr>
            <a:endParaRPr lang="en-IN"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I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800" b="1"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74689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836712"/>
            <a:ext cx="8363271" cy="4649688"/>
          </a:xfrm>
        </p:spPr>
        <p:txBody>
          <a:bodyPr>
            <a:noAutofit/>
          </a:bodyPr>
          <a:lstStyle/>
          <a:p>
            <a:pPr>
              <a:lnSpc>
                <a:spcPct val="107000"/>
              </a:lnSpc>
              <a:spcAft>
                <a:spcPts val="800"/>
              </a:spcAft>
            </a:pPr>
            <a:r>
              <a:rPr lang="en-IN" sz="2000" b="1" dirty="0">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b="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2000" b="1" dirty="0">
              <a:solidFill>
                <a:schemeClr val="bg2"/>
              </a:solidFill>
            </a:endParaRPr>
          </a:p>
        </p:txBody>
      </p:sp>
      <p:sp>
        <p:nvSpPr>
          <p:cNvPr id="5" name="TextBox 4">
            <a:extLst>
              <a:ext uri="{FF2B5EF4-FFF2-40B4-BE49-F238E27FC236}">
                <a16:creationId xmlns:a16="http://schemas.microsoft.com/office/drawing/2014/main" id="{1F388CD2-778E-46A2-A220-A0D8A6059AD5}"/>
              </a:ext>
            </a:extLst>
          </p:cNvPr>
          <p:cNvSpPr txBox="1"/>
          <p:nvPr/>
        </p:nvSpPr>
        <p:spPr>
          <a:xfrm>
            <a:off x="611560" y="707778"/>
            <a:ext cx="8208912" cy="5138843"/>
          </a:xfrm>
          <a:prstGeom prst="rect">
            <a:avLst/>
          </a:prstGeom>
          <a:noFill/>
        </p:spPr>
        <p:txBody>
          <a:bodyPr wrap="square">
            <a:spAutoFit/>
          </a:bodyPr>
          <a:lstStyle/>
          <a:p>
            <a:pPr marL="457200" indent="-457200">
              <a:lnSpc>
                <a:spcPct val="107000"/>
              </a:lnSpc>
              <a:spcAft>
                <a:spcPts val="800"/>
              </a:spcAft>
              <a:buFont typeface="Wingdings" panose="05000000000000000000" pitchFamily="2" charset="2"/>
              <a:buChar char="ü"/>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Plan the questions before execution of the lesson.</a:t>
            </a:r>
            <a:endPar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ü"/>
            </a:pPr>
            <a:endPar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ü"/>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Teacher should carefully listen to the student's response and accordingly reinforce her/him.</a:t>
            </a:r>
          </a:p>
          <a:p>
            <a:pPr marL="457200" indent="-457200">
              <a:lnSpc>
                <a:spcPct val="107000"/>
              </a:lnSpc>
              <a:spcAft>
                <a:spcPts val="800"/>
              </a:spcAft>
              <a:buFont typeface="Wingdings" panose="05000000000000000000" pitchFamily="2" charset="2"/>
              <a:buChar char="ü"/>
            </a:pPr>
            <a:endPar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ü"/>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Teacher should make use of the </a:t>
            </a:r>
            <a:r>
              <a:rPr lang="en-IN" sz="2800" b="1" dirty="0">
                <a:solidFill>
                  <a:schemeClr val="bg1"/>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t>
            </a:r>
            <a:r>
              <a:rPr lang="en-IN" sz="2800" b="1"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APPLE’</a:t>
            </a:r>
            <a:r>
              <a:rPr lang="en-IN" sz="2800" b="1" dirty="0">
                <a:solidFill>
                  <a:schemeClr val="bg1"/>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mnemonics source by Prof. </a:t>
            </a:r>
            <a:r>
              <a:rPr lang="en-IN" sz="28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Marter</a:t>
            </a: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I. M to ask questions effectively;</a:t>
            </a:r>
            <a:endParaRPr lang="en-IN"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endParaRPr lang="en-IN"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IN"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dirty="0"/>
          </a:p>
        </p:txBody>
      </p:sp>
    </p:spTree>
    <p:extLst>
      <p:ext uri="{BB962C8B-B14F-4D97-AF65-F5344CB8AC3E}">
        <p14:creationId xmlns:p14="http://schemas.microsoft.com/office/powerpoint/2010/main" val="40108701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76672"/>
            <a:ext cx="8496944" cy="5544616"/>
          </a:xfrm>
        </p:spPr>
        <p:txBody>
          <a:bodyPr>
            <a:noAutofit/>
          </a:bodyPr>
          <a:lstStyle/>
          <a:p>
            <a:pPr algn="just">
              <a:lnSpc>
                <a:spcPct val="107000"/>
              </a:lnSpc>
              <a:spcAft>
                <a:spcPts val="800"/>
              </a:spcAft>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A(Ask the question); Questions should be prepared in advance by the teacher.</a:t>
            </a:r>
            <a:endParaRPr lang="en-IN"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P(Pause): Give the learner 3-5 seconds to think about the question raised by the teacher to  respond to it.</a:t>
            </a:r>
            <a:endParaRPr lang="en-IN"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P(Pick): Pick the learner by calling her/his name to answer the question. Make sure of 100% participation of all the students.</a:t>
            </a:r>
            <a:endParaRPr lang="en-IN"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2800" b="1" dirty="0">
              <a:solidFill>
                <a:schemeClr val="bg1"/>
              </a:solidFill>
            </a:endParaRPr>
          </a:p>
        </p:txBody>
      </p:sp>
    </p:spTree>
    <p:extLst>
      <p:ext uri="{BB962C8B-B14F-4D97-AF65-F5344CB8AC3E}">
        <p14:creationId xmlns:p14="http://schemas.microsoft.com/office/powerpoint/2010/main" val="36280063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17286"/>
            <a:ext cx="8229600" cy="4721696"/>
          </a:xfrm>
        </p:spPr>
        <p:txBody>
          <a:bodyPr>
            <a:noAutofit/>
          </a:bodyPr>
          <a:lstStyle/>
          <a:p>
            <a:pPr>
              <a:lnSpc>
                <a:spcPct val="107000"/>
              </a:lnSpc>
              <a:spcAft>
                <a:spcPts val="800"/>
              </a:spcAft>
            </a:pPr>
            <a:r>
              <a:rPr lang="en-IN"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b="1" dirty="0"/>
          </a:p>
        </p:txBody>
      </p:sp>
      <p:sp>
        <p:nvSpPr>
          <p:cNvPr id="5" name="TextBox 4">
            <a:extLst>
              <a:ext uri="{FF2B5EF4-FFF2-40B4-BE49-F238E27FC236}">
                <a16:creationId xmlns:a16="http://schemas.microsoft.com/office/drawing/2014/main" id="{2ACBB7E8-EC6B-434E-8325-42C071B8260E}"/>
              </a:ext>
            </a:extLst>
          </p:cNvPr>
          <p:cNvSpPr txBox="1"/>
          <p:nvPr/>
        </p:nvSpPr>
        <p:spPr>
          <a:xfrm>
            <a:off x="323528" y="660728"/>
            <a:ext cx="8363272" cy="374077"/>
          </a:xfrm>
          <a:prstGeom prst="rect">
            <a:avLst/>
          </a:prstGeom>
          <a:noFill/>
        </p:spPr>
        <p:txBody>
          <a:bodyPr wrap="square">
            <a:spAutoFit/>
          </a:bodyPr>
          <a:lstStyle/>
          <a:p>
            <a:pPr>
              <a:lnSpc>
                <a:spcPct val="107000"/>
              </a:lnSpc>
              <a:spcAft>
                <a:spcPts val="800"/>
              </a:spcAft>
            </a:pPr>
            <a:r>
              <a:rPr lang="en-IN"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4EC07CC4-6EBB-4ABF-8BAC-729AECAB2E09}"/>
              </a:ext>
            </a:extLst>
          </p:cNvPr>
          <p:cNvSpPr txBox="1"/>
          <p:nvPr/>
        </p:nvSpPr>
        <p:spPr>
          <a:xfrm>
            <a:off x="424056" y="847766"/>
            <a:ext cx="8363272" cy="3962944"/>
          </a:xfrm>
          <a:prstGeom prst="rect">
            <a:avLst/>
          </a:prstGeom>
          <a:noFill/>
        </p:spPr>
        <p:txBody>
          <a:bodyPr wrap="square">
            <a:spAutoFit/>
          </a:bodyPr>
          <a:lstStyle/>
          <a:p>
            <a:pPr marL="457200" indent="-457200" algn="just">
              <a:lnSpc>
                <a:spcPct val="107000"/>
              </a:lnSpc>
              <a:spcAft>
                <a:spcPts val="800"/>
              </a:spcAft>
              <a:buFont typeface="Arial" panose="020B0604020202020204" pitchFamily="34" charset="0"/>
              <a:buChar char="•"/>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 (Listen): Teacher should listen to the answer given by the student, have eye contact with the learner and use encouraging remarks.</a:t>
            </a:r>
            <a:endParaRPr lang="en-IN"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lnSpc>
                <a:spcPct val="107000"/>
              </a:lnSpc>
              <a:spcAft>
                <a:spcPts val="800"/>
              </a:spcAft>
              <a:buFont typeface="Arial" panose="020B0604020202020204" pitchFamily="34" charset="0"/>
              <a:buChar char="•"/>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 (Expound): Explain the learner’s answer. Generate a dialogue based on the learner’s response. If the learner’s response was incorrect, redirect the question back to the other learners. </a:t>
            </a:r>
            <a:endParaRPr lang="en-IN"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67469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17286"/>
            <a:ext cx="8229600" cy="4721696"/>
          </a:xfrm>
        </p:spPr>
        <p:txBody>
          <a:bodyPr>
            <a:noAutofit/>
          </a:bodyPr>
          <a:lstStyle/>
          <a:p>
            <a:pPr>
              <a:lnSpc>
                <a:spcPct val="107000"/>
              </a:lnSpc>
              <a:spcAft>
                <a:spcPts val="800"/>
              </a:spcAft>
            </a:pPr>
            <a:r>
              <a:rPr lang="en-IN"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b="1" dirty="0"/>
          </a:p>
        </p:txBody>
      </p:sp>
      <p:sp>
        <p:nvSpPr>
          <p:cNvPr id="5" name="TextBox 4">
            <a:extLst>
              <a:ext uri="{FF2B5EF4-FFF2-40B4-BE49-F238E27FC236}">
                <a16:creationId xmlns:a16="http://schemas.microsoft.com/office/drawing/2014/main" id="{2ACBB7E8-EC6B-434E-8325-42C071B8260E}"/>
              </a:ext>
            </a:extLst>
          </p:cNvPr>
          <p:cNvSpPr txBox="1"/>
          <p:nvPr/>
        </p:nvSpPr>
        <p:spPr>
          <a:xfrm>
            <a:off x="4355976" y="3635254"/>
            <a:ext cx="3600400" cy="7090467"/>
          </a:xfrm>
          <a:prstGeom prst="rect">
            <a:avLst/>
          </a:prstGeom>
          <a:noFill/>
        </p:spPr>
        <p:txBody>
          <a:bodyPr wrap="square">
            <a:spAutoFit/>
          </a:bodyPr>
          <a:lstStyle/>
          <a:p>
            <a:pPr>
              <a:lnSpc>
                <a:spcPct val="107000"/>
              </a:lnSpc>
              <a:spcAft>
                <a:spcPts val="800"/>
              </a:spcAft>
            </a:pPr>
            <a:r>
              <a:rPr lang="en-IN"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07000"/>
              </a:lnSpc>
              <a:spcAft>
                <a:spcPts val="800"/>
              </a:spcAft>
            </a:pPr>
            <a:r>
              <a:rPr lang="en-IN" sz="3600" dirty="0">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THANK YOU</a:t>
            </a:r>
          </a:p>
          <a:p>
            <a:pPr>
              <a:lnSpc>
                <a:spcPct val="107000"/>
              </a:lnSpc>
              <a:spcAft>
                <a:spcPts val="800"/>
              </a:spcAft>
            </a:pPr>
            <a:endParaRPr lang="en-IN" sz="4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endParaRPr lang="en-IN" sz="4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7000"/>
              </a:lnSpc>
              <a:spcAft>
                <a:spcPts val="800"/>
              </a:spcAft>
            </a:pPr>
            <a:endParaRPr lang="en-IN" sz="48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7000"/>
              </a:lnSpc>
              <a:spcAft>
                <a:spcPts val="800"/>
              </a:spcAft>
            </a:pPr>
            <a:endParaRPr lang="en-IN" sz="48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7000"/>
              </a:lnSpc>
              <a:spcAft>
                <a:spcPts val="800"/>
              </a:spcAft>
            </a:pPr>
            <a:r>
              <a:rPr lang="en-IN" sz="48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THANKYOU</a:t>
            </a:r>
            <a:endParaRPr lang="en-IN" sz="4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E7C71BF5-B822-4EEB-97FD-3B543FDA3BDC}"/>
              </a:ext>
            </a:extLst>
          </p:cNvPr>
          <p:cNvPicPr>
            <a:picLocks noChangeAspect="1"/>
          </p:cNvPicPr>
          <p:nvPr/>
        </p:nvPicPr>
        <p:blipFill>
          <a:blip r:embed="rId2"/>
          <a:stretch>
            <a:fillRect/>
          </a:stretch>
        </p:blipFill>
        <p:spPr>
          <a:xfrm>
            <a:off x="2163912" y="817286"/>
            <a:ext cx="4478860" cy="3259786"/>
          </a:xfrm>
          <a:prstGeom prst="rect">
            <a:avLst/>
          </a:prstGeom>
        </p:spPr>
      </p:pic>
    </p:spTree>
    <p:extLst>
      <p:ext uri="{BB962C8B-B14F-4D97-AF65-F5344CB8AC3E}">
        <p14:creationId xmlns:p14="http://schemas.microsoft.com/office/powerpoint/2010/main" val="1755825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4721696"/>
          </a:xfrm>
        </p:spPr>
        <p:txBody>
          <a:bodyPr>
            <a:noAutofit/>
          </a:bodyPr>
          <a:lstStyle/>
          <a:p>
            <a:pPr>
              <a:lnSpc>
                <a:spcPct val="107000"/>
              </a:lnSpc>
              <a:spcAft>
                <a:spcPts val="800"/>
              </a:spcAft>
            </a:pPr>
            <a:r>
              <a:rPr lang="en-IN" sz="2800" b="1" dirty="0">
                <a:effectLst/>
                <a:latin typeface="Times New Roman" panose="02020603050405020304" pitchFamily="18" charset="0"/>
                <a:ea typeface="Times New Roman" panose="02020603050405020304" pitchFamily="18" charset="0"/>
                <a:cs typeface="Times New Roman" panose="02020603050405020304" pitchFamily="18" charset="0"/>
              </a:rPr>
              <a:t>Teachers use questions to assess the students' understanding and to ensure their attentiveness during</a:t>
            </a:r>
            <a:r>
              <a:rPr lang="en-IN"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IN" sz="2800" b="1" dirty="0">
                <a:effectLst/>
                <a:latin typeface="Times New Roman" panose="02020603050405020304" pitchFamily="18" charset="0"/>
                <a:ea typeface="Times New Roman" panose="02020603050405020304" pitchFamily="18" charset="0"/>
                <a:cs typeface="Times New Roman" panose="02020603050405020304" pitchFamily="18" charset="0"/>
              </a:rPr>
              <a:t>the teaching-learning process.</a:t>
            </a:r>
          </a:p>
          <a:p>
            <a:pPr>
              <a:lnSpc>
                <a:spcPct val="107000"/>
              </a:lnSpc>
              <a:spcAft>
                <a:spcPts val="800"/>
              </a:spcAft>
            </a:pPr>
            <a:r>
              <a:rPr lang="en-IN" sz="2800" b="1" dirty="0">
                <a:effectLst/>
                <a:latin typeface="Times New Roman" panose="02020603050405020304" pitchFamily="18" charset="0"/>
                <a:ea typeface="Times New Roman" panose="02020603050405020304" pitchFamily="18" charset="0"/>
                <a:cs typeface="Times New Roman" panose="02020603050405020304" pitchFamily="18" charset="0"/>
              </a:rPr>
              <a:t>In the questioning skill the teacher should know which type of questions should be raised at what time. </a:t>
            </a:r>
          </a:p>
          <a:p>
            <a:pPr>
              <a:lnSpc>
                <a:spcPct val="107000"/>
              </a:lnSpc>
              <a:spcAft>
                <a:spcPts val="800"/>
              </a:spcAft>
            </a:pPr>
            <a:r>
              <a:rPr lang="en-IN" sz="2800" b="1" dirty="0">
                <a:effectLst/>
                <a:latin typeface="Times New Roman" panose="02020603050405020304" pitchFamily="18" charset="0"/>
                <a:ea typeface="Times New Roman" panose="02020603050405020304" pitchFamily="18" charset="0"/>
                <a:cs typeface="Times New Roman" panose="02020603050405020304" pitchFamily="18" charset="0"/>
              </a:rPr>
              <a:t>The use of questioning skill in a systematic manner is necessary for interactive investigation by the teacher . </a:t>
            </a:r>
            <a:endParaRPr lang="en-IN" sz="2800" b="1"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6892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4721696"/>
          </a:xfrm>
        </p:spPr>
        <p:txBody>
          <a:bodyPr>
            <a:noAutofit/>
          </a:bodyPr>
          <a:lstStyle/>
          <a:p>
            <a:pPr marL="0" indent="0" algn="ctr">
              <a:lnSpc>
                <a:spcPct val="107000"/>
              </a:lnSpc>
              <a:spcAft>
                <a:spcPts val="800"/>
              </a:spcAft>
              <a:buNone/>
            </a:pPr>
            <a:r>
              <a:rPr lang="en-IN" b="1" u="sng"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Components of Questioning skill</a:t>
            </a:r>
            <a:endParaRPr lang="en-IN" u="sng"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IN" sz="2800" b="1" dirty="0">
                <a:effectLst/>
                <a:latin typeface="Times New Roman" panose="02020603050405020304" pitchFamily="18" charset="0"/>
                <a:ea typeface="Times New Roman" panose="02020603050405020304" pitchFamily="18" charset="0"/>
                <a:cs typeface="Times New Roman" panose="02020603050405020304" pitchFamily="18" charset="0"/>
              </a:rPr>
              <a:t>Question is said to be well-structured when it has;</a:t>
            </a:r>
            <a:endParaRPr lang="en-IN" sz="28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N" sz="2800" b="1" dirty="0">
                <a:effectLst/>
                <a:latin typeface="Times New Roman" panose="02020603050405020304" pitchFamily="18" charset="0"/>
                <a:ea typeface="Times New Roman" panose="02020603050405020304" pitchFamily="18" charset="0"/>
                <a:cs typeface="Times New Roman" panose="02020603050405020304" pitchFamily="18" charset="0"/>
              </a:rPr>
              <a:t> Grammatical correctness  </a:t>
            </a:r>
            <a:endParaRPr lang="en-IN"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800" b="1" dirty="0">
                <a:effectLst/>
                <a:latin typeface="Times New Roman" panose="02020603050405020304" pitchFamily="18" charset="0"/>
                <a:ea typeface="Times New Roman" panose="02020603050405020304" pitchFamily="18" charset="0"/>
                <a:cs typeface="Times New Roman" panose="02020603050405020304" pitchFamily="18" charset="0"/>
              </a:rPr>
              <a:t>Conciseness (length of the question, must not have extra words, direct and straightforward)</a:t>
            </a:r>
            <a:endParaRPr lang="en-IN"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800" b="1" dirty="0">
                <a:effectLst/>
                <a:latin typeface="Times New Roman" panose="02020603050405020304" pitchFamily="18" charset="0"/>
                <a:ea typeface="Times New Roman" panose="02020603050405020304" pitchFamily="18" charset="0"/>
                <a:cs typeface="Times New Roman" panose="02020603050405020304" pitchFamily="18" charset="0"/>
              </a:rPr>
              <a:t>Relevancy (relevant to the content) </a:t>
            </a:r>
            <a:endParaRPr lang="en-IN"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800" b="1" dirty="0">
                <a:effectLst/>
                <a:latin typeface="Times New Roman" panose="02020603050405020304" pitchFamily="18" charset="0"/>
                <a:ea typeface="Times New Roman" panose="02020603050405020304" pitchFamily="18" charset="0"/>
                <a:cs typeface="Times New Roman" panose="02020603050405020304" pitchFamily="18" charset="0"/>
              </a:rPr>
              <a:t>Specificity (only one correct answer)</a:t>
            </a:r>
            <a:endParaRPr lang="en-IN" sz="2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b="1" dirty="0"/>
          </a:p>
        </p:txBody>
      </p:sp>
    </p:spTree>
    <p:extLst>
      <p:ext uri="{BB962C8B-B14F-4D97-AF65-F5344CB8AC3E}">
        <p14:creationId xmlns:p14="http://schemas.microsoft.com/office/powerpoint/2010/main" val="941149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4721696"/>
          </a:xfrm>
        </p:spPr>
        <p:txBody>
          <a:bodyPr>
            <a:noAutofit/>
          </a:bodyPr>
          <a:lstStyle/>
          <a:p>
            <a:pPr algn="just">
              <a:lnSpc>
                <a:spcPct val="107000"/>
              </a:lnSpc>
              <a:spcAft>
                <a:spcPts val="800"/>
              </a:spcAft>
            </a:pPr>
            <a:r>
              <a:rPr lang="en-IN"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b="1" dirty="0"/>
          </a:p>
          <a:p>
            <a:endParaRPr lang="en-US" sz="2000" b="1" dirty="0"/>
          </a:p>
        </p:txBody>
      </p:sp>
      <p:sp>
        <p:nvSpPr>
          <p:cNvPr id="5" name="TextBox 4">
            <a:extLst>
              <a:ext uri="{FF2B5EF4-FFF2-40B4-BE49-F238E27FC236}">
                <a16:creationId xmlns:a16="http://schemas.microsoft.com/office/drawing/2014/main" id="{240CCA25-C24F-4F1C-811F-4A80598171A6}"/>
              </a:ext>
            </a:extLst>
          </p:cNvPr>
          <p:cNvSpPr txBox="1"/>
          <p:nvPr/>
        </p:nvSpPr>
        <p:spPr>
          <a:xfrm>
            <a:off x="457200" y="764704"/>
            <a:ext cx="8435280" cy="3237746"/>
          </a:xfrm>
          <a:prstGeom prst="rect">
            <a:avLst/>
          </a:prstGeom>
          <a:noFill/>
        </p:spPr>
        <p:txBody>
          <a:bodyPr wrap="square">
            <a:spAutoFit/>
          </a:bodyPr>
          <a:lstStyle/>
          <a:p>
            <a:pPr marL="457200" indent="-457200">
              <a:lnSpc>
                <a:spcPct val="107000"/>
              </a:lnSpc>
              <a:spcAft>
                <a:spcPts val="800"/>
              </a:spcAft>
              <a:buFont typeface="Arial" panose="020B0604020202020204" pitchFamily="34" charset="0"/>
              <a:buChar char="•"/>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Clarity and precision (</a:t>
            </a:r>
            <a:r>
              <a:rPr lang="hi-IN" sz="2400" b="1" dirty="0">
                <a:solidFill>
                  <a:schemeClr val="bg1"/>
                </a:solidFill>
              </a:rPr>
              <a:t>शुद्धता</a:t>
            </a: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of language </a:t>
            </a:r>
            <a:endPar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endPar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Arial" panose="020B0604020202020204" pitchFamily="34" charset="0"/>
              <a:buChar char="•"/>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Linked with specific instructional objectives</a:t>
            </a:r>
            <a:endPar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endPar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Arial" panose="020B0604020202020204" pitchFamily="34" charset="0"/>
              <a:buChar char="•"/>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Question should be as per the mental age of the learners</a:t>
            </a:r>
            <a:endParaRPr lang="en-IN"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86749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4721696"/>
          </a:xfrm>
        </p:spPr>
        <p:txBody>
          <a:bodyPr>
            <a:noAutofit/>
          </a:bodyPr>
          <a:lstStyle/>
          <a:p>
            <a:pPr algn="just">
              <a:lnSpc>
                <a:spcPct val="107000"/>
              </a:lnSpc>
              <a:spcAft>
                <a:spcPts val="800"/>
              </a:spcAft>
            </a:pPr>
            <a:r>
              <a:rPr lang="en-IN"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b="1" dirty="0"/>
          </a:p>
        </p:txBody>
      </p:sp>
      <p:sp>
        <p:nvSpPr>
          <p:cNvPr id="4" name="TextBox 3">
            <a:extLst>
              <a:ext uri="{FF2B5EF4-FFF2-40B4-BE49-F238E27FC236}">
                <a16:creationId xmlns:a16="http://schemas.microsoft.com/office/drawing/2014/main" id="{9316AA86-77CF-4638-AFAC-D67C9838C081}"/>
              </a:ext>
            </a:extLst>
          </p:cNvPr>
          <p:cNvSpPr txBox="1"/>
          <p:nvPr/>
        </p:nvSpPr>
        <p:spPr>
          <a:xfrm>
            <a:off x="457200" y="764704"/>
            <a:ext cx="8363272" cy="4573753"/>
          </a:xfrm>
          <a:prstGeom prst="rect">
            <a:avLst/>
          </a:prstGeom>
          <a:noFill/>
        </p:spPr>
        <p:txBody>
          <a:bodyPr wrap="square">
            <a:spAutoFit/>
          </a:bodyPr>
          <a:lstStyle/>
          <a:p>
            <a:pPr algn="ctr">
              <a:lnSpc>
                <a:spcPct val="107000"/>
              </a:lnSpc>
              <a:spcAft>
                <a:spcPts val="800"/>
              </a:spcAft>
            </a:pPr>
            <a:r>
              <a:rPr lang="en-IN" sz="3200" b="1" u="sng"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P</a:t>
            </a:r>
            <a:r>
              <a:rPr lang="en-IN" sz="3200" b="1" u="sng"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roper Way to Ask  ‘</a:t>
            </a:r>
            <a:r>
              <a:rPr lang="en-IN" sz="3200" b="1" u="sng"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Q</a:t>
            </a:r>
            <a:r>
              <a:rPr lang="en-IN" sz="3200" b="1" u="sng"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uestion’</a:t>
            </a:r>
            <a:endParaRPr lang="en-IN" sz="3200" u="sng"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lnSpc>
                <a:spcPct val="107000"/>
              </a:lnSpc>
              <a:spcAft>
                <a:spcPts val="800"/>
              </a:spcAft>
              <a:buFont typeface="Wingdings" panose="05000000000000000000" pitchFamily="2" charset="2"/>
              <a:buChar char="ü"/>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Utter with proper speed </a:t>
            </a:r>
          </a:p>
          <a:p>
            <a:pPr marL="457200" indent="-457200" algn="just">
              <a:lnSpc>
                <a:spcPct val="107000"/>
              </a:lnSpc>
              <a:spcAft>
                <a:spcPts val="800"/>
              </a:spcAft>
              <a:buFont typeface="Wingdings" panose="05000000000000000000" pitchFamily="2" charset="2"/>
              <a:buChar char="ü"/>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Appropriate pausing (To get the answer teacher should take a pause for approximately 4-5 seconds after raising the question)</a:t>
            </a:r>
            <a:endPar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lnSpc>
                <a:spcPct val="107000"/>
              </a:lnSpc>
              <a:spcAft>
                <a:spcPts val="800"/>
              </a:spcAft>
              <a:buFont typeface="Wingdings" panose="05000000000000000000" pitchFamily="2" charset="2"/>
              <a:buChar char="ü"/>
            </a:pPr>
            <a:endPar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lnSpc>
                <a:spcPct val="107000"/>
              </a:lnSpc>
              <a:spcAft>
                <a:spcPts val="800"/>
              </a:spcAft>
              <a:buFont typeface="Wingdings" panose="05000000000000000000" pitchFamily="2" charset="2"/>
              <a:buChar char="ü"/>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Suitable voice / audible voice</a:t>
            </a:r>
          </a:p>
          <a:p>
            <a:pPr algn="just">
              <a:lnSpc>
                <a:spcPct val="107000"/>
              </a:lnSpc>
              <a:spcAft>
                <a:spcPts val="800"/>
              </a:spcAft>
            </a:pPr>
            <a:endParaRPr lang="en-IN" b="1" dirty="0">
              <a:solidFill>
                <a:srgbClr val="000000"/>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en-IN" sz="1800" b="1" dirty="0">
              <a:solidFill>
                <a:srgbClr val="000000"/>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060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4721696"/>
          </a:xfrm>
        </p:spPr>
        <p:txBody>
          <a:bodyPr>
            <a:noAutofit/>
          </a:bodyPr>
          <a:lstStyle/>
          <a:p>
            <a:pPr algn="just">
              <a:lnSpc>
                <a:spcPct val="107000"/>
              </a:lnSpc>
              <a:spcAft>
                <a:spcPts val="800"/>
              </a:spcAft>
            </a:pPr>
            <a:r>
              <a:rPr lang="en-IN"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b="1" dirty="0"/>
          </a:p>
        </p:txBody>
      </p:sp>
      <p:sp>
        <p:nvSpPr>
          <p:cNvPr id="4" name="TextBox 3">
            <a:extLst>
              <a:ext uri="{FF2B5EF4-FFF2-40B4-BE49-F238E27FC236}">
                <a16:creationId xmlns:a16="http://schemas.microsoft.com/office/drawing/2014/main" id="{9316AA86-77CF-4638-AFAC-D67C9838C081}"/>
              </a:ext>
            </a:extLst>
          </p:cNvPr>
          <p:cNvSpPr txBox="1"/>
          <p:nvPr/>
        </p:nvSpPr>
        <p:spPr>
          <a:xfrm>
            <a:off x="0" y="476672"/>
            <a:ext cx="9145016" cy="5404621"/>
          </a:xfrm>
          <a:prstGeom prst="rect">
            <a:avLst/>
          </a:prstGeom>
          <a:noFill/>
        </p:spPr>
        <p:txBody>
          <a:bodyPr wrap="square">
            <a:spAutoFit/>
          </a:bodyPr>
          <a:lstStyle/>
          <a:p>
            <a:pPr marL="0" indent="0" algn="ctr">
              <a:lnSpc>
                <a:spcPct val="107000"/>
              </a:lnSpc>
              <a:spcAft>
                <a:spcPts val="800"/>
              </a:spcAft>
              <a:buNone/>
            </a:pPr>
            <a:r>
              <a:rPr lang="en-IN" sz="3200" b="1" u="sng"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Purpose of Questioning</a:t>
            </a:r>
            <a:endParaRPr lang="en-IN" sz="3200" b="1" u="sng"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v"/>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To increase the participation of the students.</a:t>
            </a:r>
            <a:endParaRPr lang="en-IN" sz="28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v"/>
            </a:pPr>
            <a:endPar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v"/>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To encourage students to think critically and creatively.</a:t>
            </a:r>
            <a:endParaRPr lang="en-IN" sz="28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v"/>
            </a:pPr>
            <a:endPar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v"/>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To develop divergent thinking in the learners.</a:t>
            </a:r>
            <a:endParaRPr lang="en-IN" sz="28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v"/>
            </a:pPr>
            <a:endPar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v"/>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To develop the student’s interest and curiosity in learning.</a:t>
            </a:r>
            <a:endParaRPr lang="en-IN"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IN" sz="1800" b="1" dirty="0">
              <a:solidFill>
                <a:schemeClr val="bg1"/>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4811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4721696"/>
          </a:xfrm>
        </p:spPr>
        <p:txBody>
          <a:bodyPr>
            <a:noAutofit/>
          </a:bodyPr>
          <a:lstStyle/>
          <a:p>
            <a:pPr algn="just">
              <a:lnSpc>
                <a:spcPct val="107000"/>
              </a:lnSpc>
              <a:spcAft>
                <a:spcPts val="800"/>
              </a:spcAft>
            </a:pPr>
            <a:r>
              <a:rPr lang="en-IN"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b="1" dirty="0"/>
          </a:p>
        </p:txBody>
      </p:sp>
      <p:sp>
        <p:nvSpPr>
          <p:cNvPr id="4" name="TextBox 3">
            <a:extLst>
              <a:ext uri="{FF2B5EF4-FFF2-40B4-BE49-F238E27FC236}">
                <a16:creationId xmlns:a16="http://schemas.microsoft.com/office/drawing/2014/main" id="{9316AA86-77CF-4638-AFAC-D67C9838C081}"/>
              </a:ext>
            </a:extLst>
          </p:cNvPr>
          <p:cNvSpPr txBox="1"/>
          <p:nvPr/>
        </p:nvSpPr>
        <p:spPr>
          <a:xfrm>
            <a:off x="457200" y="620688"/>
            <a:ext cx="8229600" cy="5199437"/>
          </a:xfrm>
          <a:prstGeom prst="rect">
            <a:avLst/>
          </a:prstGeom>
          <a:noFill/>
        </p:spPr>
        <p:txBody>
          <a:bodyPr wrap="square">
            <a:spAutoFit/>
          </a:bodyPr>
          <a:lstStyle/>
          <a:p>
            <a:pPr marL="0" indent="0" algn="ctr">
              <a:lnSpc>
                <a:spcPct val="107000"/>
              </a:lnSpc>
              <a:spcAft>
                <a:spcPts val="800"/>
              </a:spcAft>
              <a:buNone/>
            </a:pPr>
            <a:r>
              <a:rPr lang="en-IN" sz="3200" b="1" u="sng"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Purpose of Questioning</a:t>
            </a:r>
            <a:endParaRPr lang="en-IN" sz="1800" u="sng"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v"/>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To know the understanding of the students about the content.</a:t>
            </a:r>
          </a:p>
          <a:p>
            <a:pPr marL="457200" indent="-457200">
              <a:lnSpc>
                <a:spcPct val="107000"/>
              </a:lnSpc>
              <a:spcAft>
                <a:spcPts val="800"/>
              </a:spcAft>
              <a:buFont typeface="Wingdings" panose="05000000000000000000" pitchFamily="2" charset="2"/>
              <a:buChar char="v"/>
            </a:pPr>
            <a:endPar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v"/>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To maintain the concentration of the students during teaching-learning.</a:t>
            </a:r>
            <a:endPar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v"/>
            </a:pPr>
            <a:endPar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v"/>
            </a:pP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To evaluate students' knowledge and understanding.</a:t>
            </a:r>
            <a:endParaRPr lang="en-IN"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en-IN" sz="1800" b="1" dirty="0">
              <a:solidFill>
                <a:schemeClr val="bg1"/>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1592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4721696"/>
          </a:xfrm>
        </p:spPr>
        <p:txBody>
          <a:bodyPr>
            <a:noAutofit/>
          </a:bodyPr>
          <a:lstStyle/>
          <a:p>
            <a:pPr algn="just">
              <a:lnSpc>
                <a:spcPct val="107000"/>
              </a:lnSpc>
              <a:spcAft>
                <a:spcPts val="800"/>
              </a:spcAft>
            </a:pPr>
            <a:r>
              <a:rPr lang="en-IN"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b="1" dirty="0"/>
          </a:p>
        </p:txBody>
      </p:sp>
      <p:sp>
        <p:nvSpPr>
          <p:cNvPr id="5" name="TextBox 4">
            <a:extLst>
              <a:ext uri="{FF2B5EF4-FFF2-40B4-BE49-F238E27FC236}">
                <a16:creationId xmlns:a16="http://schemas.microsoft.com/office/drawing/2014/main" id="{3E22C822-2F20-45AB-B3B5-52A83CF29357}"/>
              </a:ext>
            </a:extLst>
          </p:cNvPr>
          <p:cNvSpPr txBox="1"/>
          <p:nvPr/>
        </p:nvSpPr>
        <p:spPr>
          <a:xfrm>
            <a:off x="395536" y="657590"/>
            <a:ext cx="8568952" cy="6699334"/>
          </a:xfrm>
          <a:prstGeom prst="rect">
            <a:avLst/>
          </a:prstGeom>
          <a:noFill/>
        </p:spPr>
        <p:txBody>
          <a:bodyPr wrap="square">
            <a:spAutoFit/>
          </a:bodyPr>
          <a:lstStyle/>
          <a:p>
            <a:pPr algn="ctr">
              <a:lnSpc>
                <a:spcPct val="107000"/>
              </a:lnSpc>
              <a:spcAft>
                <a:spcPts val="800"/>
              </a:spcAft>
            </a:pPr>
            <a:r>
              <a:rPr lang="en-IN" sz="3200" b="1" u="sng"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Types of Questions</a:t>
            </a:r>
            <a:endParaRPr lang="en-IN" sz="3200" b="1" u="sng"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07000"/>
              </a:lnSpc>
              <a:spcAft>
                <a:spcPts val="800"/>
              </a:spcAft>
              <a:buFont typeface="Wingdings" panose="05000000000000000000" pitchFamily="2" charset="2"/>
              <a:buChar char="v"/>
            </a:pPr>
            <a:r>
              <a:rPr lang="en-IN" sz="2800" b="1" dirty="0">
                <a:solidFill>
                  <a:schemeClr val="bg1"/>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Factual questions</a:t>
            </a: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b="1" dirty="0">
                <a:solidFill>
                  <a:schemeClr val="bg1"/>
                </a:solidFill>
              </a:rPr>
              <a:t>seek simple, objective answers based on demonstrable evidence, with answers that are generally either right or wrong ,Ex- How many planets are in our solar system</a:t>
            </a: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lnSpc>
                <a:spcPct val="107000"/>
              </a:lnSpc>
              <a:spcAft>
                <a:spcPts val="800"/>
              </a:spcAft>
              <a:buFont typeface="Wingdings" panose="05000000000000000000" pitchFamily="2" charset="2"/>
              <a:buChar char="v"/>
            </a:pPr>
            <a:r>
              <a:rPr lang="en-IN" sz="2800" b="1" dirty="0">
                <a:solidFill>
                  <a:schemeClr val="bg1"/>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Higher cognitive order questions</a:t>
            </a: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a:t>
            </a:r>
            <a:r>
              <a:rPr lang="en-US" sz="2400" b="1" dirty="0">
                <a:solidFill>
                  <a:schemeClr val="bg1"/>
                </a:solidFill>
              </a:rPr>
              <a:t>ncourage critical thinking and deeper understanding beyond basic recall, moving past simple "remember" or "understand" to the levels of analyze, evaluate, and create. Examples include asking "How can you apply this concept to a real-world problem?" (applying), "Which argument is stronger and why?" (evaluating</a:t>
            </a:r>
            <a:r>
              <a:rPr lang="en-IN"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lnSpc>
                <a:spcPct val="107000"/>
              </a:lnSpc>
              <a:spcAft>
                <a:spcPts val="800"/>
              </a:spcAft>
              <a:buFont typeface="Wingdings" panose="05000000000000000000" pitchFamily="2" charset="2"/>
              <a:buChar char="v"/>
            </a:pPr>
            <a:endPar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lnSpc>
                <a:spcPct val="107000"/>
              </a:lnSpc>
              <a:spcAft>
                <a:spcPts val="800"/>
              </a:spcAft>
              <a:buFont typeface="Wingdings" panose="05000000000000000000" pitchFamily="2" charset="2"/>
              <a:buChar char="v"/>
            </a:pPr>
            <a:endParaRPr lang="en-IN"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lnSpc>
                <a:spcPct val="107000"/>
              </a:lnSpc>
              <a:spcAft>
                <a:spcPts val="800"/>
              </a:spcAft>
              <a:buFont typeface="Wingdings" panose="05000000000000000000" pitchFamily="2" charset="2"/>
              <a:buChar char="v"/>
            </a:pPr>
            <a:endParaRPr lang="en-IN"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9127469"/>
      </p:ext>
    </p:extLst>
  </p:cSld>
  <p:clrMapOvr>
    <a:masterClrMapping/>
  </p:clrMapOvr>
</p:sld>
</file>

<file path=ppt/theme/theme1.xml><?xml version="1.0" encoding="utf-8"?>
<a:theme xmlns:a="http://schemas.openxmlformats.org/drawingml/2006/main" name="Office Theme">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Classroom-PowerPoint-Template-27380</Template>
  <TotalTime>548</TotalTime>
  <Words>1197</Words>
  <Application>Microsoft Office PowerPoint</Application>
  <PresentationFormat>On-screen Show (4:3)</PresentationFormat>
  <Paragraphs>132</Paragraphs>
  <Slides>23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Algerian</vt:lpstr>
      <vt:lpstr>Arial</vt:lpstr>
      <vt:lpstr>Brush Script MT</vt:lpstr>
      <vt:lpstr>Calibri</vt:lpstr>
      <vt:lpstr>Google Sans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Types of Questions</vt:lpstr>
      <vt:lpstr>Types of Questions</vt:lpstr>
      <vt:lpstr>Types of Questions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Renu Varshney</dc:creator>
  <cp:lastModifiedBy>Renu Varshney</cp:lastModifiedBy>
  <cp:revision>28</cp:revision>
  <dcterms:created xsi:type="dcterms:W3CDTF">2020-10-01T04:29:16Z</dcterms:created>
  <dcterms:modified xsi:type="dcterms:W3CDTF">2025-10-17T07:30:15Z</dcterms:modified>
</cp:coreProperties>
</file>