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1" autoAdjust="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0CC86-789E-42E8-A3AC-6FC7D2A1C16E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8942D-5BC1-4E7D-B2C9-67634EC41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87"/>
            <a:ext cx="7772400" cy="1928825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/>
              <a:t>S.V.S.P.M. ROOPANGARH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3042" y="4857760"/>
            <a:ext cx="6400800" cy="1752600"/>
          </a:xfrm>
          <a:solidFill>
            <a:schemeClr val="accent3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l"/>
            <a:r>
              <a:rPr lang="en-US" sz="3600" b="1" dirty="0">
                <a:solidFill>
                  <a:schemeClr val="accent5">
                    <a:lumMod val="50000"/>
                  </a:schemeClr>
                </a:solidFill>
              </a:rPr>
              <a:t>SUBJECT-UNDERSTANDING OF SELF</a:t>
            </a:r>
          </a:p>
          <a:p>
            <a:pPr algn="l"/>
            <a:r>
              <a:rPr lang="en-US" sz="3600" b="1" dirty="0">
                <a:solidFill>
                  <a:schemeClr val="accent5">
                    <a:lumMod val="50000"/>
                  </a:schemeClr>
                </a:solidFill>
              </a:rPr>
              <a:t>TOPIC-CONSCIOUSNESS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</a:rPr>
              <a:t>BY</a:t>
            </a:r>
          </a:p>
          <a:p>
            <a:r>
              <a:rPr lang="en-US" sz="3600" b="1" dirty="0">
                <a:solidFill>
                  <a:schemeClr val="accent5">
                    <a:lumMod val="50000"/>
                  </a:schemeClr>
                </a:solidFill>
              </a:rPr>
              <a:t> Mr. KASIM</a:t>
            </a:r>
          </a:p>
          <a:p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 rot="5400000" flipH="1" flipV="1">
            <a:off x="3393273" y="2821777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428198" y="2286456"/>
            <a:ext cx="2357454" cy="2357454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hi-IN" sz="3200" b="1" dirty="0"/>
              <a:t>चेतना का अर्थ (</a:t>
            </a:r>
            <a:r>
              <a:rPr lang="en-US" sz="3200" b="1" dirty="0"/>
              <a:t>Meaning of Consciousness)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0" y="1164134"/>
            <a:ext cx="9144000" cy="56938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i-IN" sz="2800" dirty="0"/>
              <a:t>चेतना का अर्थ (</a:t>
            </a:r>
            <a:r>
              <a:rPr lang="en-US" sz="2800" dirty="0"/>
              <a:t>Meaning of Consciousness):</a:t>
            </a:r>
            <a:r>
              <a:rPr lang="hi-IN" sz="2800" dirty="0"/>
              <a:t>चेतना का सामान्य अर्थ है — जागरूकता या </a:t>
            </a:r>
            <a:r>
              <a:rPr lang="en-US" sz="2800" dirty="0"/>
              <a:t>awareness। </a:t>
            </a:r>
            <a:r>
              <a:rPr lang="hi-IN" sz="2800" dirty="0"/>
              <a:t>यह वह क्षमता है जिसके द्वारा हम अपने आस-पास की चीज़ों, अपने विचारों, भावनाओं और अनुभवों को समझते और महसूस करते हैं।</a:t>
            </a:r>
            <a:r>
              <a:rPr lang="en-US" sz="2800" dirty="0"/>
              <a:t> </a:t>
            </a:r>
            <a:r>
              <a:rPr lang="hi-IN" sz="2800" dirty="0"/>
              <a:t>यह मन और मस्तिष्क से जुड़ी होती है</a:t>
            </a:r>
            <a:r>
              <a:rPr lang="en-US" sz="2800" dirty="0"/>
              <a:t>  </a:t>
            </a:r>
            <a:r>
              <a:rPr lang="hi-IN" sz="2800" dirty="0"/>
              <a:t>यह हमें सोचने, निर्णय लेने और महसूस करने में मदद करती है।</a:t>
            </a:r>
            <a:endParaRPr lang="en-US" sz="2800" dirty="0"/>
          </a:p>
          <a:p>
            <a:endParaRPr lang="en-US" sz="2800" dirty="0"/>
          </a:p>
          <a:p>
            <a:r>
              <a:rPr lang="hi-IN" sz="2800" dirty="0"/>
              <a:t>सरल शब्दों में</a:t>
            </a:r>
            <a:r>
              <a:rPr lang="en-US" sz="2800" dirty="0"/>
              <a:t> ,</a:t>
            </a:r>
            <a:r>
              <a:rPr lang="hi-IN" sz="2800" dirty="0"/>
              <a:t>जब हमें पता होता है कि हम क्या सोच रहे हैं, क्या देख रहे हैं, या क्या कर रहे हैं — यही चेतना है।</a:t>
            </a:r>
            <a:endParaRPr lang="en-US" sz="2800" dirty="0"/>
          </a:p>
          <a:p>
            <a:r>
              <a:rPr lang="hi-IN" sz="2800" dirty="0"/>
              <a:t>उदाहरण:जब आप पढ़ाई कर रहे होते हैं और समझ रहे होते हैं → आप चेतन अवस्था में हैं।</a:t>
            </a:r>
            <a:r>
              <a:rPr lang="en-US" sz="2800" dirty="0"/>
              <a:t> </a:t>
            </a:r>
          </a:p>
          <a:p>
            <a:r>
              <a:rPr lang="hi-IN" sz="2800" dirty="0"/>
              <a:t>जब आप सो रहे होते हैं और कुछ महसूस नहीं करते → चेतना कम या अनुपस्थित होती है।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408"/>
            <a:ext cx="9144000" cy="114297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err="1"/>
              <a:t>चेतना</a:t>
            </a:r>
            <a:r>
              <a:rPr lang="en-US" b="1" dirty="0"/>
              <a:t> का </a:t>
            </a:r>
            <a:r>
              <a:rPr lang="en-US" b="1" dirty="0" err="1"/>
              <a:t>स्वरूप</a:t>
            </a:r>
            <a:r>
              <a:rPr lang="en-US" b="1" dirty="0"/>
              <a:t> (Nature of Consciousness)</a:t>
            </a:r>
          </a:p>
        </p:txBody>
      </p:sp>
      <p:sp>
        <p:nvSpPr>
          <p:cNvPr id="3" name="Rectangle 2"/>
          <p:cNvSpPr/>
          <p:nvPr/>
        </p:nvSpPr>
        <p:spPr>
          <a:xfrm>
            <a:off x="-20827" y="1169384"/>
            <a:ext cx="9144000" cy="563231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/>
            <a:r>
              <a:rPr lang="en-US" sz="2800" dirty="0"/>
              <a:t> </a:t>
            </a:r>
            <a:r>
              <a:rPr lang="hi-IN" sz="3600" dirty="0"/>
              <a:t>मानसिक अवस्था वह है जिसमें व्यक्ति अपने</a:t>
            </a:r>
            <a:endParaRPr lang="en-US" sz="3600" dirty="0"/>
          </a:p>
          <a:p>
            <a:pPr marL="514350" indent="-514350"/>
            <a:r>
              <a:rPr lang="hi-IN" sz="3600" dirty="0"/>
              <a:t>विचारों, भावनाओं, अनुभवों और बाहरी</a:t>
            </a:r>
            <a:endParaRPr lang="en-US" sz="3600" dirty="0"/>
          </a:p>
          <a:p>
            <a:pPr marL="514350" indent="-514350"/>
            <a:r>
              <a:rPr lang="hi-IN" sz="3600" dirty="0"/>
              <a:t>वातावरण के प्रति जागरूक होता है।</a:t>
            </a:r>
            <a:endParaRPr lang="en-US" sz="3600" dirty="0"/>
          </a:p>
          <a:p>
            <a:pPr marL="514350" indent="-514350"/>
            <a:r>
              <a:rPr lang="hi-IN" sz="3600" dirty="0"/>
              <a:t>चेतना के स्वरूप</a:t>
            </a:r>
            <a:r>
              <a:rPr lang="en-US" sz="3600" dirty="0"/>
              <a:t>: </a:t>
            </a:r>
          </a:p>
          <a:p>
            <a:pPr marL="514350" indent="-514350" algn="just"/>
            <a:r>
              <a:rPr lang="hi-IN" sz="3600" dirty="0"/>
              <a:t>1. ज्ञानात्मक (</a:t>
            </a:r>
            <a:r>
              <a:rPr lang="en-US" sz="3600" dirty="0"/>
              <a:t>Cognitive)</a:t>
            </a:r>
          </a:p>
          <a:p>
            <a:pPr marL="514350" indent="-514350" algn="just"/>
            <a:r>
              <a:rPr lang="hi-IN" sz="3600" b="1" dirty="0"/>
              <a:t>2. अनुभवात्मक (</a:t>
            </a:r>
            <a:r>
              <a:rPr lang="en-US" sz="3600" b="1" dirty="0"/>
              <a:t>Experiential)</a:t>
            </a:r>
          </a:p>
          <a:p>
            <a:pPr marL="514350" indent="-514350" algn="just"/>
            <a:r>
              <a:rPr lang="hi-IN" sz="3600" b="1" dirty="0"/>
              <a:t>3. सक्रिय (</a:t>
            </a:r>
            <a:r>
              <a:rPr lang="en-US" sz="3600" b="1" dirty="0"/>
              <a:t>Active)</a:t>
            </a:r>
          </a:p>
          <a:p>
            <a:pPr marL="514350" indent="-514350" algn="just"/>
            <a:r>
              <a:rPr lang="hi-IN" sz="3600" b="1" dirty="0"/>
              <a:t>4. व्यक्तिगत (</a:t>
            </a:r>
            <a:r>
              <a:rPr lang="en-US" sz="3600" b="1" dirty="0"/>
              <a:t>Subjective)</a:t>
            </a:r>
          </a:p>
          <a:p>
            <a:pPr marL="514350" indent="-514350" algn="just"/>
            <a:r>
              <a:rPr lang="hi-IN" sz="3600" b="1" dirty="0"/>
              <a:t>5. निरंतर (</a:t>
            </a:r>
            <a:r>
              <a:rPr lang="en-US" sz="3600" b="1" dirty="0"/>
              <a:t>Continuous)</a:t>
            </a:r>
          </a:p>
          <a:p>
            <a:pPr marL="514350" indent="-514350" algn="just"/>
            <a:r>
              <a:rPr lang="hi-IN" sz="3600" b="1" dirty="0"/>
              <a:t>6. उद्देश्यपूर्ण (</a:t>
            </a:r>
            <a:r>
              <a:rPr lang="en-US" sz="3600" b="1" dirty="0"/>
              <a:t>Intentional)</a:t>
            </a:r>
            <a:endParaRPr lang="hi-IN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6853"/>
            <a:ext cx="9086824" cy="74176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i-IN" b="1" dirty="0"/>
              <a:t>चेतना का क्षेत्र (</a:t>
            </a:r>
            <a:r>
              <a:rPr lang="en-US" b="1" dirty="0"/>
              <a:t>Scope of Consciousness)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88" y="721891"/>
            <a:ext cx="9086824" cy="60939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000" dirty="0" err="1"/>
              <a:t>चेतना</a:t>
            </a:r>
            <a:r>
              <a:rPr lang="en-US" sz="3000" dirty="0"/>
              <a:t> </a:t>
            </a:r>
            <a:r>
              <a:rPr lang="en-US" sz="3000" dirty="0" err="1"/>
              <a:t>का</a:t>
            </a:r>
            <a:r>
              <a:rPr lang="en-US" sz="3000" dirty="0"/>
              <a:t> </a:t>
            </a:r>
            <a:r>
              <a:rPr lang="hi-IN" sz="3000" dirty="0"/>
              <a:t>क्षेत्र  व्यापक है। यह केवल सोचने तक सीमित नहीं है, बल्कि कई मानसिक क्रियाओं को शामिल करता है।मुख्य क्षेत्र:</a:t>
            </a:r>
            <a:r>
              <a:rPr lang="en-US" sz="3000" dirty="0"/>
              <a:t> </a:t>
            </a:r>
          </a:p>
          <a:p>
            <a:r>
              <a:rPr lang="en-US" sz="3000" dirty="0"/>
              <a:t> 1.</a:t>
            </a:r>
            <a:r>
              <a:rPr lang="hi-IN" sz="3000" dirty="0"/>
              <a:t>संवेदन (</a:t>
            </a:r>
            <a:r>
              <a:rPr lang="en-US" sz="3000" dirty="0"/>
              <a:t>Sensation): </a:t>
            </a:r>
            <a:r>
              <a:rPr lang="hi-IN" sz="3000" dirty="0"/>
              <a:t>इंद्रियों के माध्यम से जानकारी प्राप्त करना।</a:t>
            </a:r>
            <a:endParaRPr lang="en-US" sz="3000" dirty="0"/>
          </a:p>
          <a:p>
            <a:r>
              <a:rPr lang="en-US" sz="3000" dirty="0"/>
              <a:t> 2. </a:t>
            </a:r>
            <a:r>
              <a:rPr lang="hi-IN" sz="3000" dirty="0"/>
              <a:t>ग्रहण (</a:t>
            </a:r>
            <a:r>
              <a:rPr lang="en-US" sz="3000" dirty="0"/>
              <a:t>Perception): </a:t>
            </a:r>
            <a:r>
              <a:rPr lang="hi-IN" sz="3000" dirty="0"/>
              <a:t>प्राप्त जानकारी को समझना और अर्थ निकालना।</a:t>
            </a:r>
            <a:endParaRPr lang="en-US" sz="3000" dirty="0"/>
          </a:p>
          <a:p>
            <a:r>
              <a:rPr lang="en-US" sz="3000" dirty="0"/>
              <a:t> 3.</a:t>
            </a:r>
            <a:r>
              <a:rPr lang="hi-IN" sz="3000" dirty="0"/>
              <a:t>स्मृति (</a:t>
            </a:r>
            <a:r>
              <a:rPr lang="en-US" sz="3000" dirty="0"/>
              <a:t>Memory): </a:t>
            </a:r>
            <a:r>
              <a:rPr lang="hi-IN" sz="3000" dirty="0"/>
              <a:t>पिछले अनुभवों को याद रखना।</a:t>
            </a:r>
            <a:r>
              <a:rPr lang="en-US" sz="3000" dirty="0"/>
              <a:t> </a:t>
            </a:r>
          </a:p>
          <a:p>
            <a:r>
              <a:rPr lang="en-US" sz="3000" dirty="0"/>
              <a:t>4.</a:t>
            </a:r>
            <a:r>
              <a:rPr lang="hi-IN" sz="3000" dirty="0"/>
              <a:t>विचार (</a:t>
            </a:r>
            <a:r>
              <a:rPr lang="en-US" sz="3000" dirty="0"/>
              <a:t>Thinking): </a:t>
            </a:r>
            <a:r>
              <a:rPr lang="hi-IN" sz="3000" dirty="0"/>
              <a:t>तर्क करना, समस्या का समाधान करना।</a:t>
            </a:r>
            <a:endParaRPr lang="en-US" sz="3000" dirty="0"/>
          </a:p>
          <a:p>
            <a:r>
              <a:rPr lang="en-US" sz="3000" dirty="0"/>
              <a:t>5.</a:t>
            </a:r>
            <a:r>
              <a:rPr lang="hi-IN" sz="3000" dirty="0"/>
              <a:t>भावना (</a:t>
            </a:r>
            <a:r>
              <a:rPr lang="en-US" sz="3000" dirty="0"/>
              <a:t>Emotion): </a:t>
            </a:r>
            <a:r>
              <a:rPr lang="hi-IN" sz="3000" dirty="0"/>
              <a:t>खुशी, दुख, क्रोध आदि का अनुभव।इच्छा (</a:t>
            </a:r>
            <a:r>
              <a:rPr lang="en-US" sz="3000" dirty="0"/>
              <a:t>Will): </a:t>
            </a:r>
            <a:r>
              <a:rPr lang="hi-IN" sz="3000" dirty="0"/>
              <a:t>किसी कार्य को करने का निर्णय लेना।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98072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i-IN" dirty="0"/>
              <a:t>चेतना और अवचेतना</a:t>
            </a:r>
            <a:r>
              <a:rPr lang="en-US" dirty="0"/>
              <a:t>  </a:t>
            </a:r>
            <a:r>
              <a:rPr lang="hi-IN" dirty="0"/>
              <a:t>में अंतर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124744"/>
            <a:ext cx="4495800" cy="500141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/>
              <a:t> </a:t>
            </a:r>
            <a:r>
              <a:rPr lang="hi-IN" sz="3200" dirty="0"/>
              <a:t>चेतना हमें जागृत रखती है</a:t>
            </a:r>
            <a:endParaRPr lang="en-US" sz="3200" dirty="0"/>
          </a:p>
          <a:p>
            <a:r>
              <a:rPr lang="hi-IN" sz="3200" dirty="0"/>
              <a:t>चेतना हमें सोचने और निर्णय लेने में मदद करती है।</a:t>
            </a:r>
            <a:endParaRPr lang="en-US" sz="3200" dirty="0"/>
          </a:p>
          <a:p>
            <a:r>
              <a:rPr lang="hi-IN" sz="3200" dirty="0"/>
              <a:t>चेतना हमारे नियंत्रण में होती है।</a:t>
            </a:r>
            <a:endParaRPr lang="en-US" sz="3200" dirty="0"/>
          </a:p>
          <a:p>
            <a:r>
              <a:rPr lang="hi-IN" sz="3200" dirty="0"/>
              <a:t>चेतना में व्यक्ति कड़ी मेहनत करता है।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495800" cy="500141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i-IN" sz="3200" dirty="0"/>
              <a:t>प्रत्यक्ष जागरूकता नहीं रहती।</a:t>
            </a:r>
            <a:endParaRPr lang="en-US" sz="3200" dirty="0"/>
          </a:p>
          <a:p>
            <a:r>
              <a:rPr lang="hi-IN" sz="3200" dirty="0"/>
              <a:t>अवचेतना हमारी आदतों और भावनाओं को नियंत्रित करती है</a:t>
            </a:r>
            <a:endParaRPr lang="en-US" sz="3200" dirty="0"/>
          </a:p>
          <a:p>
            <a:r>
              <a:rPr lang="hi-IN" sz="3200" dirty="0"/>
              <a:t>अवचेतन व्यक्ति स्वयं कार्य करता है</a:t>
            </a:r>
            <a:endParaRPr lang="en-US" sz="3200" dirty="0"/>
          </a:p>
          <a:p>
            <a:r>
              <a:rPr lang="hi-IN" sz="3200" dirty="0"/>
              <a:t>अवचेतना में व्यक्ति सपने ज्यादा देखता है।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34" y="0"/>
            <a:ext cx="9101166" cy="90872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hi-IN" dirty="0"/>
              <a:t>मुख्य विशेषताएँ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8036" y="908720"/>
            <a:ext cx="9053130" cy="6186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600" dirty="0"/>
              <a:t>1</a:t>
            </a:r>
            <a:r>
              <a:rPr lang="hi-IN" sz="3600" dirty="0"/>
              <a:t>जागरूकता (</a:t>
            </a:r>
            <a:r>
              <a:rPr lang="en-US" sz="3600" dirty="0"/>
              <a:t>Awareness): </a:t>
            </a:r>
            <a:r>
              <a:rPr lang="hi-IN" sz="3600" dirty="0"/>
              <a:t>अपने आसपास और अपने भीतर की घटनाओं को जानना।</a:t>
            </a:r>
            <a:r>
              <a:rPr lang="en-US" sz="3600" dirty="0"/>
              <a:t> </a:t>
            </a:r>
          </a:p>
          <a:p>
            <a:r>
              <a:rPr lang="en-US" sz="3600" dirty="0"/>
              <a:t> 2.</a:t>
            </a:r>
            <a:r>
              <a:rPr lang="hi-IN" sz="3600" dirty="0"/>
              <a:t>अनुभवात्मकता (</a:t>
            </a:r>
            <a:r>
              <a:rPr lang="en-US" sz="3600" dirty="0"/>
              <a:t>Subjectivity): </a:t>
            </a:r>
            <a:r>
              <a:rPr lang="hi-IN" sz="3600" dirty="0"/>
              <a:t>हर व्यक्ति की चेतना का अनुभव अलग-अलग होता है।</a:t>
            </a:r>
            <a:endParaRPr lang="en-US" sz="3600" dirty="0"/>
          </a:p>
          <a:p>
            <a:r>
              <a:rPr lang="en-US" sz="3600" dirty="0"/>
              <a:t> 3.</a:t>
            </a:r>
            <a:r>
              <a:rPr lang="hi-IN" sz="3600" dirty="0"/>
              <a:t>निरंतरता (</a:t>
            </a:r>
            <a:r>
              <a:rPr lang="en-US" sz="3600" dirty="0"/>
              <a:t>Continuity): </a:t>
            </a:r>
            <a:r>
              <a:rPr lang="hi-IN" sz="3600" dirty="0"/>
              <a:t>चेतना एक सतत प्रक्रिया है, जो निरंतर चलती रहती है।</a:t>
            </a:r>
            <a:r>
              <a:rPr lang="en-US" sz="3600" dirty="0"/>
              <a:t> </a:t>
            </a:r>
          </a:p>
          <a:p>
            <a:r>
              <a:rPr lang="en-US" sz="3600" dirty="0"/>
              <a:t>4.</a:t>
            </a:r>
            <a:r>
              <a:rPr lang="hi-IN" sz="3600" dirty="0"/>
              <a:t>परिवर्तनशीलता (</a:t>
            </a:r>
            <a:r>
              <a:rPr lang="en-US" sz="3600" dirty="0"/>
              <a:t>Changeability): </a:t>
            </a:r>
            <a:r>
              <a:rPr lang="hi-IN" sz="3600" dirty="0"/>
              <a:t>हमारी चेतना समय, परिस्थिति और मानसिक स्थिति के अनुसार बदलती रहती है।</a:t>
            </a:r>
            <a:r>
              <a:rPr lang="en-US" sz="3600" dirty="0"/>
              <a:t> 5.</a:t>
            </a:r>
            <a:r>
              <a:rPr lang="hi-IN" sz="3600" dirty="0"/>
              <a:t>एकता (</a:t>
            </a:r>
            <a:r>
              <a:rPr lang="en-US" sz="3600" dirty="0"/>
              <a:t>Unity): </a:t>
            </a:r>
            <a:r>
              <a:rPr lang="hi-IN" sz="3600" dirty="0"/>
              <a:t>अलग-अलग अनुभव होने के बावजूद चेतना एक समग्र अनुभव देती है।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348" y="928670"/>
            <a:ext cx="7772400" cy="21431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sz="8000" dirty="0"/>
              <a:t>        </a:t>
            </a:r>
            <a:r>
              <a:rPr lang="hi-IN" sz="8000" dirty="0"/>
              <a:t>धन्यवाद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510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S.V.S.P.M. ROOPANGARH</vt:lpstr>
      <vt:lpstr>चेतना का अर्थ (Meaning of Consciousness)</vt:lpstr>
      <vt:lpstr>चेतना का स्वरूप (Nature of Consciousness)</vt:lpstr>
      <vt:lpstr>चेतना का क्षेत्र (Scope of Consciousness)</vt:lpstr>
      <vt:lpstr>चेतना और अवचेतना  में अंतर </vt:lpstr>
      <vt:lpstr>मुख्य विशेषताएँ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SVSPM ROOPANGARH</dc:title>
  <dc:creator>Welcome</dc:creator>
  <cp:lastModifiedBy>Renu Varshney</cp:lastModifiedBy>
  <cp:revision>38</cp:revision>
  <dcterms:created xsi:type="dcterms:W3CDTF">2026-04-20T04:45:08Z</dcterms:created>
  <dcterms:modified xsi:type="dcterms:W3CDTF">2026-04-20T09:10:11Z</dcterms:modified>
</cp:coreProperties>
</file>