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2" r:id="rId7"/>
    <p:sldId id="264" r:id="rId8"/>
    <p:sldId id="268" r:id="rId9"/>
    <p:sldId id="265"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53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BC4CA988-5B16-4D02-9497-1BE877D294FE}" type="datetimeFigureOut">
              <a:rPr lang="en-US" smtClean="0"/>
              <a:t>4/20/2026</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D8C7961-31A5-46DD-B20D-117B74032A7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C4CA988-5B16-4D02-9497-1BE877D294FE}"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8C7961-31A5-46DD-B20D-117B74032A7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C4CA988-5B16-4D02-9497-1BE877D294FE}"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8C7961-31A5-46DD-B20D-117B74032A7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BC4CA988-5B16-4D02-9497-1BE877D294FE}" type="datetimeFigureOut">
              <a:rPr lang="en-US" smtClean="0"/>
              <a:t>4/20/2026</a:t>
            </a:fld>
            <a:endParaRPr lang="en-US"/>
          </a:p>
        </p:txBody>
      </p:sp>
      <p:sp>
        <p:nvSpPr>
          <p:cNvPr id="9" name="Slide Number Placeholder 8"/>
          <p:cNvSpPr>
            <a:spLocks noGrp="1"/>
          </p:cNvSpPr>
          <p:nvPr>
            <p:ph type="sldNum" sz="quarter" idx="15"/>
          </p:nvPr>
        </p:nvSpPr>
        <p:spPr/>
        <p:txBody>
          <a:bodyPr rtlCol="0"/>
          <a:lstStyle/>
          <a:p>
            <a:fld id="{AD8C7961-31A5-46DD-B20D-117B74032A71}"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BC4CA988-5B16-4D02-9497-1BE877D294FE}" type="datetimeFigureOut">
              <a:rPr lang="en-US" smtClean="0"/>
              <a:t>4/20/2026</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D8C7961-31A5-46DD-B20D-117B74032A7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BC4CA988-5B16-4D02-9497-1BE877D294FE}" type="datetimeFigureOut">
              <a:rPr lang="en-US" smtClean="0"/>
              <a:t>4/20/2026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8C7961-31A5-46DD-B20D-117B74032A71}"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BC4CA988-5B16-4D02-9497-1BE877D294FE}" type="datetimeFigureOut">
              <a:rPr lang="en-US" smtClean="0"/>
              <a:t>4/20/2026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8C7961-31A5-46DD-B20D-117B74032A71}"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BC4CA988-5B16-4D02-9497-1BE877D294FE}" type="datetimeFigureOut">
              <a:rPr lang="en-US" smtClean="0"/>
              <a:t>4/20/2026</a:t>
            </a:fld>
            <a:endParaRPr lang="en-US"/>
          </a:p>
        </p:txBody>
      </p:sp>
      <p:sp>
        <p:nvSpPr>
          <p:cNvPr id="7" name="Slide Number Placeholder 6"/>
          <p:cNvSpPr>
            <a:spLocks noGrp="1"/>
          </p:cNvSpPr>
          <p:nvPr>
            <p:ph type="sldNum" sz="quarter" idx="11"/>
          </p:nvPr>
        </p:nvSpPr>
        <p:spPr/>
        <p:txBody>
          <a:bodyPr rtlCol="0"/>
          <a:lstStyle/>
          <a:p>
            <a:fld id="{AD8C7961-31A5-46DD-B20D-117B74032A71}"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4CA988-5B16-4D02-9497-1BE877D294FE}" type="datetimeFigureOut">
              <a:rPr lang="en-US" smtClean="0"/>
              <a:t>4/20/2026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8C7961-31A5-46DD-B20D-117B74032A7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BC4CA988-5B16-4D02-9497-1BE877D294FE}" type="datetimeFigureOut">
              <a:rPr lang="en-US" smtClean="0"/>
              <a:t>4/20/2026</a:t>
            </a:fld>
            <a:endParaRPr lang="en-US"/>
          </a:p>
        </p:txBody>
      </p:sp>
      <p:sp>
        <p:nvSpPr>
          <p:cNvPr id="22" name="Slide Number Placeholder 21"/>
          <p:cNvSpPr>
            <a:spLocks noGrp="1"/>
          </p:cNvSpPr>
          <p:nvPr>
            <p:ph type="sldNum" sz="quarter" idx="15"/>
          </p:nvPr>
        </p:nvSpPr>
        <p:spPr/>
        <p:txBody>
          <a:bodyPr rtlCol="0"/>
          <a:lstStyle/>
          <a:p>
            <a:fld id="{AD8C7961-31A5-46DD-B20D-117B74032A71}"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BC4CA988-5B16-4D02-9497-1BE877D294FE}" type="datetimeFigureOut">
              <a:rPr lang="en-US" smtClean="0"/>
              <a:t>4/20/2026</a:t>
            </a:fld>
            <a:endParaRPr lang="en-US"/>
          </a:p>
        </p:txBody>
      </p:sp>
      <p:sp>
        <p:nvSpPr>
          <p:cNvPr id="18" name="Slide Number Placeholder 17"/>
          <p:cNvSpPr>
            <a:spLocks noGrp="1"/>
          </p:cNvSpPr>
          <p:nvPr>
            <p:ph type="sldNum" sz="quarter" idx="11"/>
          </p:nvPr>
        </p:nvSpPr>
        <p:spPr/>
        <p:txBody>
          <a:bodyPr rtlCol="0"/>
          <a:lstStyle/>
          <a:p>
            <a:fld id="{AD8C7961-31A5-46DD-B20D-117B74032A71}"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C4CA988-5B16-4D02-9497-1BE877D294FE}" type="datetimeFigureOut">
              <a:rPr lang="en-US" smtClean="0"/>
              <a:t>4/20/2026</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D8C7961-31A5-46DD-B20D-117B74032A7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57224" y="500042"/>
            <a:ext cx="7772400" cy="1470025"/>
          </a:xfrm>
        </p:spPr>
        <p:txBody>
          <a:bodyPr>
            <a:normAutofit fontScale="90000"/>
          </a:bodyPr>
          <a:lstStyle/>
          <a:p>
            <a:r>
              <a:rPr lang="en-US" sz="5400" b="1" dirty="0">
                <a:solidFill>
                  <a:schemeClr val="tx1"/>
                </a:solidFill>
              </a:rPr>
              <a:t>S.V.S.P.M. ROOPANGARH</a:t>
            </a:r>
          </a:p>
        </p:txBody>
      </p:sp>
      <p:sp>
        <p:nvSpPr>
          <p:cNvPr id="3" name="Subtitle 2"/>
          <p:cNvSpPr>
            <a:spLocks noGrp="1"/>
          </p:cNvSpPr>
          <p:nvPr>
            <p:ph type="subTitle" idx="1"/>
          </p:nvPr>
        </p:nvSpPr>
        <p:spPr>
          <a:xfrm>
            <a:off x="1285852" y="1928802"/>
            <a:ext cx="7358114" cy="4929198"/>
          </a:xfrm>
        </p:spPr>
        <p:txBody>
          <a:bodyPr>
            <a:normAutofit/>
          </a:bodyPr>
          <a:lstStyle/>
          <a:p>
            <a:endParaRPr lang="en-US" dirty="0"/>
          </a:p>
          <a:p>
            <a:endParaRPr lang="en-US" dirty="0"/>
          </a:p>
          <a:p>
            <a:endParaRPr lang="en-US" dirty="0"/>
          </a:p>
          <a:p>
            <a:endParaRPr lang="en-US" dirty="0"/>
          </a:p>
          <a:p>
            <a:endParaRPr lang="en-US" dirty="0"/>
          </a:p>
          <a:p>
            <a:endParaRPr lang="en-US" dirty="0"/>
          </a:p>
          <a:p>
            <a:endParaRPr lang="en-US" dirty="0"/>
          </a:p>
          <a:p>
            <a:pPr algn="r"/>
            <a:r>
              <a:rPr lang="en-US" sz="2800" dirty="0">
                <a:solidFill>
                  <a:schemeClr val="tx1"/>
                </a:solidFill>
              </a:rPr>
              <a:t>Subject : Learning and Teaching</a:t>
            </a:r>
          </a:p>
          <a:p>
            <a:r>
              <a:rPr lang="en-US" sz="2800" dirty="0">
                <a:solidFill>
                  <a:schemeClr val="tx1"/>
                </a:solidFill>
              </a:rPr>
              <a:t>            Topic : </a:t>
            </a:r>
            <a:r>
              <a:rPr lang="hi-IN" sz="2800" dirty="0">
                <a:solidFill>
                  <a:schemeClr val="tx1"/>
                </a:solidFill>
              </a:rPr>
              <a:t>अभिप्रेरणा (</a:t>
            </a:r>
            <a:r>
              <a:rPr lang="en-US" sz="2800" dirty="0">
                <a:solidFill>
                  <a:schemeClr val="tx1"/>
                </a:solidFill>
              </a:rPr>
              <a:t>Motivation)</a:t>
            </a:r>
          </a:p>
          <a:p>
            <a:pPr algn="ctr"/>
            <a:r>
              <a:rPr lang="en-US" sz="2800" dirty="0">
                <a:solidFill>
                  <a:schemeClr val="tx1"/>
                </a:solidFill>
              </a:rPr>
              <a:t>          By </a:t>
            </a:r>
          </a:p>
          <a:p>
            <a:pPr algn="r"/>
            <a:r>
              <a:rPr lang="en-US" sz="2800" dirty="0">
                <a:solidFill>
                  <a:schemeClr val="tx1"/>
                </a:solidFill>
              </a:rPr>
              <a:t>Dr. Bharat </a:t>
            </a:r>
            <a:r>
              <a:rPr lang="en-US" sz="2800" dirty="0" err="1">
                <a:solidFill>
                  <a:schemeClr val="tx1"/>
                </a:solidFill>
              </a:rPr>
              <a:t>Bhushan</a:t>
            </a:r>
            <a:endParaRPr lang="en-US" sz="2800" dirty="0">
              <a:solidFill>
                <a:schemeClr val="tx1"/>
              </a:solidFill>
            </a:endParaRPr>
          </a:p>
        </p:txBody>
      </p:sp>
      <p:sp>
        <p:nvSpPr>
          <p:cNvPr id="4" name="Oval 3"/>
          <p:cNvSpPr/>
          <p:nvPr/>
        </p:nvSpPr>
        <p:spPr>
          <a:xfrm>
            <a:off x="4214810" y="2143116"/>
            <a:ext cx="1857388" cy="1857388"/>
          </a:xfrm>
          <a:prstGeom prst="ellipse">
            <a:avLst/>
          </a:prstGeom>
          <a:blipFill>
            <a:blip r:embed="rId2" cstate="prin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224" y="1785926"/>
            <a:ext cx="7467600" cy="2357454"/>
          </a:xfrm>
        </p:spPr>
        <p:txBody>
          <a:bodyPr>
            <a:normAutofit/>
          </a:bodyPr>
          <a:lstStyle/>
          <a:p>
            <a:pPr algn="ctr"/>
            <a:r>
              <a:rPr lang="en-US" sz="7200" b="1" dirty="0">
                <a:solidFill>
                  <a:schemeClr val="tx1"/>
                </a:solidFill>
              </a:rPr>
              <a:t>THANK 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9605" y="404664"/>
            <a:ext cx="7467600" cy="1143000"/>
          </a:xfrm>
        </p:spPr>
        <p:txBody>
          <a:bodyPr/>
          <a:lstStyle/>
          <a:p>
            <a:r>
              <a:rPr lang="en-US" b="1" u="sng" dirty="0" err="1">
                <a:solidFill>
                  <a:schemeClr val="tx1"/>
                </a:solidFill>
              </a:rPr>
              <a:t>अभिप्रेरणा</a:t>
            </a:r>
            <a:r>
              <a:rPr lang="en-US" b="1" u="sng" dirty="0">
                <a:solidFill>
                  <a:schemeClr val="tx1"/>
                </a:solidFill>
              </a:rPr>
              <a:t> </a:t>
            </a:r>
            <a:r>
              <a:rPr lang="en-US" b="1" u="sng" dirty="0" err="1">
                <a:solidFill>
                  <a:schemeClr val="tx1"/>
                </a:solidFill>
              </a:rPr>
              <a:t>का</a:t>
            </a:r>
            <a:r>
              <a:rPr lang="en-US" b="1" u="sng" dirty="0">
                <a:solidFill>
                  <a:schemeClr val="tx1"/>
                </a:solidFill>
              </a:rPr>
              <a:t> </a:t>
            </a:r>
            <a:r>
              <a:rPr lang="en-US" b="1" u="sng" dirty="0" err="1">
                <a:solidFill>
                  <a:schemeClr val="tx1"/>
                </a:solidFill>
              </a:rPr>
              <a:t>अर्थ</a:t>
            </a:r>
            <a:r>
              <a:rPr lang="en-US" b="1" u="sng" dirty="0">
                <a:solidFill>
                  <a:schemeClr val="tx1"/>
                </a:solidFill>
              </a:rPr>
              <a:t> (Meaning of Motivation)</a:t>
            </a:r>
          </a:p>
        </p:txBody>
      </p:sp>
      <p:sp>
        <p:nvSpPr>
          <p:cNvPr id="3" name="TextBox 2"/>
          <p:cNvSpPr txBox="1"/>
          <p:nvPr/>
        </p:nvSpPr>
        <p:spPr>
          <a:xfrm>
            <a:off x="500034" y="1714488"/>
            <a:ext cx="7786742" cy="3889334"/>
          </a:xfrm>
          <a:prstGeom prst="rect">
            <a:avLst/>
          </a:prstGeom>
          <a:noFill/>
        </p:spPr>
        <p:txBody>
          <a:bodyPr wrap="square" rtlCol="0">
            <a:spAutoFit/>
          </a:bodyPr>
          <a:lstStyle/>
          <a:p>
            <a:pPr>
              <a:lnSpc>
                <a:spcPct val="150000"/>
              </a:lnSpc>
            </a:pPr>
            <a:r>
              <a:rPr lang="hi-IN" sz="2800" dirty="0"/>
              <a:t>अभिप्रेरणा वह आंतरिक या बाहरी शक्ति है जो व्यक्ति को किसी कार्य को करने के लिए प्रेरित करती है। यह व्यक्ति के व्यवहार को दिशा, ऊर्जा और निरंतरता प्रदान करती है।शिक्षा के संदर्भ में, अभिप्रेरणा वह प्रक्रिया है जिससे विद्यार्थी सीखने के प्रति रुचि और उत्साह विकसित करता है।</a:t>
            </a:r>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i-IN" b="1" u="sng" dirty="0">
                <a:solidFill>
                  <a:schemeClr val="tx1"/>
                </a:solidFill>
              </a:rPr>
              <a:t>अभिप्रेरणा की विशेषताएँ (</a:t>
            </a:r>
            <a:r>
              <a:rPr lang="en-US" b="1" u="sng" dirty="0">
                <a:solidFill>
                  <a:schemeClr val="tx1"/>
                </a:solidFill>
              </a:rPr>
              <a:t>Characteristics)</a:t>
            </a:r>
          </a:p>
        </p:txBody>
      </p:sp>
      <p:sp>
        <p:nvSpPr>
          <p:cNvPr id="3" name="TextBox 2"/>
          <p:cNvSpPr txBox="1"/>
          <p:nvPr/>
        </p:nvSpPr>
        <p:spPr>
          <a:xfrm>
            <a:off x="714348" y="1928802"/>
            <a:ext cx="7643866" cy="3889655"/>
          </a:xfrm>
          <a:prstGeom prst="rect">
            <a:avLst/>
          </a:prstGeom>
          <a:noFill/>
        </p:spPr>
        <p:txBody>
          <a:bodyPr wrap="square" rtlCol="0">
            <a:spAutoFit/>
          </a:bodyPr>
          <a:lstStyle/>
          <a:p>
            <a:pPr>
              <a:lnSpc>
                <a:spcPct val="150000"/>
              </a:lnSpc>
            </a:pPr>
            <a:r>
              <a:rPr lang="hi-IN" sz="2800" dirty="0"/>
              <a:t>अभिप्रेरणा एक गतिशील प्रक्रिया है जो समय और परिस्थिति के अनुसार बदलती रहती है।यह व्यक्ति के अंदर से भी आ सकती है (आंतरिक) और बाहर से भी (बाह्य)।यह लक्ष्य-उन्मुख होती है, यानी व्यक्ति किसी उद्देश्य को प्राप्त करने के लिए प्रेरित होता है।अभिप्रेरणा व्यवहार को सक्रिय, निर्देशित और नियंत्रित करती है।</a:t>
            </a:r>
            <a:endParaRPr 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707" y="159960"/>
            <a:ext cx="8568952" cy="706090"/>
          </a:xfrm>
        </p:spPr>
        <p:txBody>
          <a:bodyPr/>
          <a:lstStyle/>
          <a:p>
            <a:pPr algn="ctr"/>
            <a:r>
              <a:rPr lang="hi-IN" b="1" u="sng" dirty="0">
                <a:solidFill>
                  <a:schemeClr val="tx1"/>
                </a:solidFill>
              </a:rPr>
              <a:t>अभिप्रेरणा के प्रकार (</a:t>
            </a:r>
            <a:r>
              <a:rPr lang="en-US" b="1" u="sng" dirty="0">
                <a:solidFill>
                  <a:schemeClr val="tx1"/>
                </a:solidFill>
              </a:rPr>
              <a:t>Types of Motivation)</a:t>
            </a:r>
          </a:p>
        </p:txBody>
      </p:sp>
      <p:sp>
        <p:nvSpPr>
          <p:cNvPr id="3" name="TextBox 2"/>
          <p:cNvSpPr txBox="1"/>
          <p:nvPr/>
        </p:nvSpPr>
        <p:spPr>
          <a:xfrm>
            <a:off x="287524" y="1484784"/>
            <a:ext cx="8568952" cy="4559069"/>
          </a:xfrm>
          <a:prstGeom prst="rect">
            <a:avLst/>
          </a:prstGeom>
          <a:noFill/>
        </p:spPr>
        <p:txBody>
          <a:bodyPr wrap="square" rtlCol="0">
            <a:spAutoFit/>
          </a:bodyPr>
          <a:lstStyle/>
          <a:p>
            <a:pPr>
              <a:lnSpc>
                <a:spcPct val="150000"/>
              </a:lnSpc>
            </a:pPr>
            <a:r>
              <a:rPr lang="hi-IN" sz="2800" dirty="0"/>
              <a:t>अभिप्रेरणा मुख्यतः दो प्रकार की होती है:</a:t>
            </a:r>
            <a:endParaRPr lang="en-US" sz="2800" dirty="0"/>
          </a:p>
          <a:p>
            <a:pPr marL="457200" indent="-457200">
              <a:lnSpc>
                <a:spcPct val="150000"/>
              </a:lnSpc>
              <a:buFont typeface="Arial" panose="020B0604020202020204" pitchFamily="34" charset="0"/>
              <a:buChar char="•"/>
            </a:pPr>
            <a:r>
              <a:rPr lang="hi-IN" sz="2800" dirty="0"/>
              <a:t>आंतरिक अभिप्रेरणा – जब विद्यार्थी स्वयं की रुचि और जिज्ञासा के कारण सीखता है।</a:t>
            </a:r>
            <a:endParaRPr lang="en-US" sz="2800" dirty="0"/>
          </a:p>
          <a:p>
            <a:pPr marL="457200" indent="-457200">
              <a:lnSpc>
                <a:spcPct val="150000"/>
              </a:lnSpc>
              <a:buFont typeface="Arial" panose="020B0604020202020204" pitchFamily="34" charset="0"/>
              <a:buChar char="•"/>
            </a:pPr>
            <a:r>
              <a:rPr lang="en-US" sz="2800" dirty="0"/>
              <a:t> </a:t>
            </a:r>
            <a:r>
              <a:rPr lang="hi-IN" sz="2800" dirty="0"/>
              <a:t>बाह्य अभिप्रेरणा – जब विद्यार्थी पुरस्कार, अंक, प्रशंसा या दंड के डर से सीखता है।</a:t>
            </a:r>
            <a:r>
              <a:rPr lang="en-US" sz="2800" dirty="0"/>
              <a:t> </a:t>
            </a:r>
          </a:p>
          <a:p>
            <a:pPr>
              <a:lnSpc>
                <a:spcPct val="150000"/>
              </a:lnSpc>
            </a:pPr>
            <a:r>
              <a:rPr lang="hi-IN" sz="2800" dirty="0"/>
              <a:t>शिक्षण में दोनों प्रकार की अभिप्रेरणा का संतुलित उपयोग आवश्यक है।</a:t>
            </a:r>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6762" y="332656"/>
            <a:ext cx="7467600" cy="1143000"/>
          </a:xfrm>
        </p:spPr>
        <p:txBody>
          <a:bodyPr/>
          <a:lstStyle/>
          <a:p>
            <a:r>
              <a:rPr lang="hi-IN" b="1" u="sng" dirty="0">
                <a:solidFill>
                  <a:schemeClr val="tx1"/>
                </a:solidFill>
              </a:rPr>
              <a:t>शिक्षा</a:t>
            </a:r>
            <a:r>
              <a:rPr lang="en-US" b="1" u="sng" dirty="0">
                <a:solidFill>
                  <a:schemeClr val="tx1"/>
                </a:solidFill>
              </a:rPr>
              <a:t> </a:t>
            </a:r>
            <a:r>
              <a:rPr lang="hi-IN" b="1" u="sng" dirty="0">
                <a:solidFill>
                  <a:schemeClr val="tx1"/>
                </a:solidFill>
              </a:rPr>
              <a:t>में अभिप्रेरणा का महत्व (</a:t>
            </a:r>
            <a:r>
              <a:rPr lang="en-US" b="1" u="sng" dirty="0">
                <a:solidFill>
                  <a:schemeClr val="tx1"/>
                </a:solidFill>
              </a:rPr>
              <a:t>Importance in Education)</a:t>
            </a:r>
          </a:p>
        </p:txBody>
      </p:sp>
      <p:sp>
        <p:nvSpPr>
          <p:cNvPr id="3" name="TextBox 2"/>
          <p:cNvSpPr txBox="1"/>
          <p:nvPr/>
        </p:nvSpPr>
        <p:spPr>
          <a:xfrm>
            <a:off x="571472" y="1714488"/>
            <a:ext cx="7858180" cy="4559069"/>
          </a:xfrm>
          <a:prstGeom prst="rect">
            <a:avLst/>
          </a:prstGeom>
          <a:noFill/>
        </p:spPr>
        <p:txBody>
          <a:bodyPr wrap="square" rtlCol="0">
            <a:spAutoFit/>
          </a:bodyPr>
          <a:lstStyle/>
          <a:p>
            <a:pPr marL="457200" indent="-457200">
              <a:lnSpc>
                <a:spcPct val="150000"/>
              </a:lnSpc>
              <a:buFont typeface="Arial" panose="020B0604020202020204" pitchFamily="34" charset="0"/>
              <a:buChar char="•"/>
            </a:pPr>
            <a:r>
              <a:rPr lang="hi-IN" sz="2800" dirty="0"/>
              <a:t>अभिप्रेरणा के बिना अधिगम अधूरा रहता है।</a:t>
            </a:r>
            <a:r>
              <a:rPr lang="en-US" sz="2800" dirty="0"/>
              <a:t> </a:t>
            </a:r>
          </a:p>
          <a:p>
            <a:pPr marL="457200" indent="-457200">
              <a:lnSpc>
                <a:spcPct val="150000"/>
              </a:lnSpc>
              <a:buFont typeface="Arial" panose="020B0604020202020204" pitchFamily="34" charset="0"/>
              <a:buChar char="•"/>
            </a:pPr>
            <a:r>
              <a:rPr lang="hi-IN" sz="2800" dirty="0"/>
              <a:t>यह विद्यार्थियों में सीखने की इच्छा, ध्यान और एकाग्रता को बढ़ाती है।</a:t>
            </a:r>
            <a:r>
              <a:rPr lang="en-US" sz="2800" dirty="0"/>
              <a:t> </a:t>
            </a:r>
          </a:p>
          <a:p>
            <a:pPr marL="457200" indent="-457200">
              <a:lnSpc>
                <a:spcPct val="150000"/>
              </a:lnSpc>
              <a:buFont typeface="Arial" panose="020B0604020202020204" pitchFamily="34" charset="0"/>
              <a:buChar char="•"/>
            </a:pPr>
            <a:r>
              <a:rPr lang="hi-IN" sz="2800" dirty="0"/>
              <a:t>प्रेरित विद्यार्थी कठिन विषयों को भी आसानी से समझने का प्रयास करते हैं।</a:t>
            </a:r>
            <a:endParaRPr lang="en-US" sz="2800" dirty="0"/>
          </a:p>
          <a:p>
            <a:pPr marL="457200" indent="-457200">
              <a:lnSpc>
                <a:spcPct val="150000"/>
              </a:lnSpc>
              <a:buFont typeface="Arial" panose="020B0604020202020204" pitchFamily="34" charset="0"/>
              <a:buChar char="•"/>
            </a:pPr>
            <a:r>
              <a:rPr lang="en-US" sz="2800" dirty="0"/>
              <a:t> </a:t>
            </a:r>
            <a:r>
              <a:rPr lang="hi-IN" sz="2800" dirty="0"/>
              <a:t>यह कक्षा में सकारात्मक वातावरण बनाती है ।</a:t>
            </a:r>
            <a:endParaRPr lang="en-US" sz="2800" dirty="0"/>
          </a:p>
          <a:p>
            <a:pPr marL="457200" indent="-457200">
              <a:lnSpc>
                <a:spcPct val="150000"/>
              </a:lnSpc>
              <a:buFont typeface="Arial" panose="020B0604020202020204" pitchFamily="34" charset="0"/>
              <a:buChar char="•"/>
            </a:pPr>
            <a:r>
              <a:rPr lang="en-US" sz="2800" dirty="0"/>
              <a:t> </a:t>
            </a:r>
            <a:r>
              <a:rPr lang="hi-IN" sz="2800" dirty="0"/>
              <a:t>सीखने को प्रभावी बनाती है।</a:t>
            </a:r>
            <a:endParaRPr 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066130"/>
          </a:xfrm>
        </p:spPr>
        <p:txBody>
          <a:bodyPr>
            <a:normAutofit/>
          </a:bodyPr>
          <a:lstStyle/>
          <a:p>
            <a:r>
              <a:rPr lang="hi-IN" b="1" u="sng" dirty="0">
                <a:solidFill>
                  <a:schemeClr val="tx1"/>
                </a:solidFill>
              </a:rPr>
              <a:t>शिक्षा</a:t>
            </a:r>
            <a:r>
              <a:rPr lang="en-US" b="1" u="sng" dirty="0">
                <a:solidFill>
                  <a:schemeClr val="tx1"/>
                </a:solidFill>
              </a:rPr>
              <a:t> </a:t>
            </a:r>
            <a:r>
              <a:rPr lang="hi-IN" b="1" u="sng" dirty="0">
                <a:solidFill>
                  <a:schemeClr val="tx1"/>
                </a:solidFill>
              </a:rPr>
              <a:t>में अभिप्रेरणा का महत्व (</a:t>
            </a:r>
            <a:r>
              <a:rPr lang="en-US" b="1" u="sng" dirty="0">
                <a:solidFill>
                  <a:schemeClr val="tx1"/>
                </a:solidFill>
              </a:rPr>
              <a:t>Importance in Education)</a:t>
            </a:r>
          </a:p>
        </p:txBody>
      </p:sp>
      <p:sp>
        <p:nvSpPr>
          <p:cNvPr id="3" name="TextBox 2"/>
          <p:cNvSpPr txBox="1"/>
          <p:nvPr/>
        </p:nvSpPr>
        <p:spPr>
          <a:xfrm>
            <a:off x="571472" y="1714488"/>
            <a:ext cx="7643866" cy="3266407"/>
          </a:xfrm>
          <a:prstGeom prst="rect">
            <a:avLst/>
          </a:prstGeom>
          <a:noFill/>
        </p:spPr>
        <p:txBody>
          <a:bodyPr wrap="square" rtlCol="0">
            <a:spAutoFit/>
          </a:bodyPr>
          <a:lstStyle/>
          <a:p>
            <a:pPr>
              <a:lnSpc>
                <a:spcPct val="150000"/>
              </a:lnSpc>
              <a:buFont typeface="Arial" pitchFamily="34" charset="0"/>
              <a:buChar char="•"/>
            </a:pPr>
            <a:r>
              <a:rPr lang="hi-IN" sz="2800" dirty="0"/>
              <a:t>अभिप्रेरणा कक्षा को जीवंत बनाती है।</a:t>
            </a:r>
            <a:endParaRPr lang="en-US" sz="2800" dirty="0"/>
          </a:p>
          <a:p>
            <a:pPr>
              <a:lnSpc>
                <a:spcPct val="150000"/>
              </a:lnSpc>
              <a:buFont typeface="Arial" pitchFamily="34" charset="0"/>
              <a:buChar char="•"/>
            </a:pPr>
            <a:r>
              <a:rPr lang="hi-IN" sz="2800" dirty="0"/>
              <a:t>यह विद्यार्थियों को सक्रिय भागीदारी के लिए प्रेरित करती है।</a:t>
            </a:r>
            <a:endParaRPr lang="en-US" sz="2800" dirty="0"/>
          </a:p>
          <a:p>
            <a:pPr>
              <a:lnSpc>
                <a:spcPct val="150000"/>
              </a:lnSpc>
              <a:buFont typeface="Arial" pitchFamily="34" charset="0"/>
              <a:buChar char="•"/>
            </a:pPr>
            <a:r>
              <a:rPr lang="hi-IN" sz="2800" dirty="0"/>
              <a:t>शिक्षक यदि उचित तरीके से प्रेरणा देता है तो कमजोर विद्यार्थी भी अच्छा प्रदर्शन कर सकते हैं।</a:t>
            </a: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err="1">
                <a:solidFill>
                  <a:schemeClr val="tx1"/>
                </a:solidFill>
              </a:rPr>
              <a:t>शिक्षक</a:t>
            </a:r>
            <a:r>
              <a:rPr lang="en-US" b="1" u="sng" dirty="0">
                <a:solidFill>
                  <a:schemeClr val="tx1"/>
                </a:solidFill>
              </a:rPr>
              <a:t> </a:t>
            </a:r>
            <a:r>
              <a:rPr lang="en-US" b="1" u="sng" dirty="0" err="1">
                <a:solidFill>
                  <a:schemeClr val="tx1"/>
                </a:solidFill>
              </a:rPr>
              <a:t>की</a:t>
            </a:r>
            <a:r>
              <a:rPr lang="en-US" b="1" u="sng" dirty="0">
                <a:solidFill>
                  <a:schemeClr val="tx1"/>
                </a:solidFill>
              </a:rPr>
              <a:t> </a:t>
            </a:r>
            <a:r>
              <a:rPr lang="en-US" b="1" u="sng" dirty="0" err="1">
                <a:solidFill>
                  <a:schemeClr val="tx1"/>
                </a:solidFill>
              </a:rPr>
              <a:t>भूमिका</a:t>
            </a:r>
            <a:r>
              <a:rPr lang="en-US" b="1" u="sng" dirty="0">
                <a:solidFill>
                  <a:schemeClr val="tx1"/>
                </a:solidFill>
              </a:rPr>
              <a:t> (Role of Teacher)</a:t>
            </a:r>
          </a:p>
        </p:txBody>
      </p:sp>
      <p:sp>
        <p:nvSpPr>
          <p:cNvPr id="3" name="TextBox 2"/>
          <p:cNvSpPr txBox="1"/>
          <p:nvPr/>
        </p:nvSpPr>
        <p:spPr>
          <a:xfrm>
            <a:off x="500034" y="1714488"/>
            <a:ext cx="7500990" cy="4559069"/>
          </a:xfrm>
          <a:prstGeom prst="rect">
            <a:avLst/>
          </a:prstGeom>
          <a:noFill/>
        </p:spPr>
        <p:txBody>
          <a:bodyPr wrap="square" rtlCol="0">
            <a:spAutoFit/>
          </a:bodyPr>
          <a:lstStyle/>
          <a:p>
            <a:pPr marL="457200" indent="-457200">
              <a:lnSpc>
                <a:spcPct val="150000"/>
              </a:lnSpc>
              <a:buFont typeface="Arial" panose="020B0604020202020204" pitchFamily="34" charset="0"/>
              <a:buChar char="•"/>
            </a:pPr>
            <a:r>
              <a:rPr lang="hi-IN" sz="2800" dirty="0"/>
              <a:t>शिक्षक अभिप्रेरणा का मुख्य स्रोत होता है।</a:t>
            </a:r>
            <a:r>
              <a:rPr lang="en-US" sz="2800" dirty="0"/>
              <a:t> </a:t>
            </a:r>
          </a:p>
          <a:p>
            <a:pPr marL="457200" indent="-457200">
              <a:lnSpc>
                <a:spcPct val="150000"/>
              </a:lnSpc>
              <a:buFont typeface="Arial" panose="020B0604020202020204" pitchFamily="34" charset="0"/>
              <a:buChar char="•"/>
            </a:pPr>
            <a:r>
              <a:rPr lang="hi-IN" sz="2800" dirty="0"/>
              <a:t>उसे शिक्षक को स्वयं प्रेरित और उत्साही होना चाहिए ताकि वह विद्यार्थियों को भी प्रेरित कर सके।</a:t>
            </a:r>
            <a:r>
              <a:rPr lang="en-US" sz="2800"/>
              <a:t> </a:t>
            </a:r>
          </a:p>
          <a:p>
            <a:pPr marL="457200" indent="-457200">
              <a:lnSpc>
                <a:spcPct val="150000"/>
              </a:lnSpc>
              <a:buFont typeface="Arial" panose="020B0604020202020204" pitchFamily="34" charset="0"/>
              <a:buChar char="•"/>
            </a:pPr>
            <a:r>
              <a:rPr lang="hi-IN" sz="2800"/>
              <a:t>एक </a:t>
            </a:r>
            <a:r>
              <a:rPr lang="hi-IN" sz="2800" dirty="0"/>
              <a:t>अच्छा शिक्षक विद्यार्थियों की क्षमता को पहचानकर उन्हें आगे बढ़ने के लिए प्रोत्साहित करता है।</a:t>
            </a:r>
            <a:endParaRPr lang="en-US"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36EF0C-C0B3-5E25-4588-2CC7DC8804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5302AF-F8B6-E233-D63A-A383FF433DAA}"/>
              </a:ext>
            </a:extLst>
          </p:cNvPr>
          <p:cNvSpPr>
            <a:spLocks noGrp="1"/>
          </p:cNvSpPr>
          <p:nvPr>
            <p:ph type="title"/>
          </p:nvPr>
        </p:nvSpPr>
        <p:spPr>
          <a:xfrm>
            <a:off x="457200" y="0"/>
            <a:ext cx="7467600" cy="1052736"/>
          </a:xfrm>
        </p:spPr>
        <p:txBody>
          <a:bodyPr/>
          <a:lstStyle/>
          <a:p>
            <a:pPr algn="ctr"/>
            <a:r>
              <a:rPr lang="hi-IN" sz="3200" b="1" u="sng" dirty="0">
                <a:solidFill>
                  <a:schemeClr val="tx1"/>
                </a:solidFill>
              </a:rPr>
              <a:t>कक्षा में</a:t>
            </a:r>
            <a:r>
              <a:rPr lang="en-US" sz="3200" b="1" u="sng" dirty="0">
                <a:solidFill>
                  <a:schemeClr val="tx1"/>
                </a:solidFill>
              </a:rPr>
              <a:t> </a:t>
            </a:r>
            <a:r>
              <a:rPr lang="en-US" b="1" u="sng" dirty="0" err="1">
                <a:solidFill>
                  <a:schemeClr val="tx1"/>
                </a:solidFill>
              </a:rPr>
              <a:t>शिक्षक</a:t>
            </a:r>
            <a:r>
              <a:rPr lang="en-US" b="1" u="sng" dirty="0">
                <a:solidFill>
                  <a:schemeClr val="tx1"/>
                </a:solidFill>
              </a:rPr>
              <a:t> की </a:t>
            </a:r>
            <a:r>
              <a:rPr lang="en-US" b="1" u="sng" dirty="0" err="1">
                <a:solidFill>
                  <a:schemeClr val="tx1"/>
                </a:solidFill>
              </a:rPr>
              <a:t>भूमिका</a:t>
            </a:r>
            <a:r>
              <a:rPr lang="en-US" b="1" u="sng" dirty="0">
                <a:solidFill>
                  <a:schemeClr val="tx1"/>
                </a:solidFill>
              </a:rPr>
              <a:t> </a:t>
            </a:r>
            <a:r>
              <a:rPr lang="hi-IN" b="1" u="sng" dirty="0">
                <a:solidFill>
                  <a:schemeClr val="tx1"/>
                </a:solidFill>
              </a:rPr>
              <a:t> (</a:t>
            </a:r>
            <a:r>
              <a:rPr lang="en-US" b="1" u="sng" dirty="0">
                <a:solidFill>
                  <a:schemeClr val="tx1"/>
                </a:solidFill>
              </a:rPr>
              <a:t>Ways to Motivate Students)</a:t>
            </a:r>
          </a:p>
        </p:txBody>
      </p:sp>
      <p:sp>
        <p:nvSpPr>
          <p:cNvPr id="3" name="TextBox 2">
            <a:extLst>
              <a:ext uri="{FF2B5EF4-FFF2-40B4-BE49-F238E27FC236}">
                <a16:creationId xmlns:a16="http://schemas.microsoft.com/office/drawing/2014/main" id="{41D35D36-898F-98AF-0419-D7AEA681F806}"/>
              </a:ext>
            </a:extLst>
          </p:cNvPr>
          <p:cNvSpPr txBox="1"/>
          <p:nvPr/>
        </p:nvSpPr>
        <p:spPr>
          <a:xfrm>
            <a:off x="0" y="908720"/>
            <a:ext cx="9036496" cy="5851730"/>
          </a:xfrm>
          <a:prstGeom prst="rect">
            <a:avLst/>
          </a:prstGeom>
          <a:noFill/>
        </p:spPr>
        <p:txBody>
          <a:bodyPr wrap="square" rtlCol="0">
            <a:spAutoFit/>
          </a:bodyPr>
          <a:lstStyle/>
          <a:p>
            <a:pPr marL="457200" indent="-457200" algn="just">
              <a:lnSpc>
                <a:spcPct val="150000"/>
              </a:lnSpc>
              <a:buFont typeface="Arial" panose="020B0604020202020204" pitchFamily="34" charset="0"/>
              <a:buChar char="•"/>
            </a:pPr>
            <a:r>
              <a:rPr lang="hi-IN" sz="2800" dirty="0"/>
              <a:t>शिक्षक को विद्यार्थियों की रुचि और स्तर के अनुसार शिक्षण करना चाहिए।</a:t>
            </a:r>
            <a:endParaRPr lang="en-US" sz="2800" dirty="0"/>
          </a:p>
          <a:p>
            <a:pPr marL="457200" indent="-457200" algn="just">
              <a:lnSpc>
                <a:spcPct val="150000"/>
              </a:lnSpc>
              <a:buFont typeface="Arial" panose="020B0604020202020204" pitchFamily="34" charset="0"/>
              <a:buChar char="•"/>
            </a:pPr>
            <a:r>
              <a:rPr lang="hi-IN" sz="2800" dirty="0"/>
              <a:t>प्रशंसा, पुरस्कार और सकारात्मक प्रतिक्रिया देना जरूरी है।</a:t>
            </a:r>
            <a:r>
              <a:rPr lang="en-US" sz="2800" dirty="0"/>
              <a:t> </a:t>
            </a:r>
          </a:p>
          <a:p>
            <a:pPr marL="457200" indent="-457200" algn="just">
              <a:lnSpc>
                <a:spcPct val="150000"/>
              </a:lnSpc>
              <a:buFont typeface="Arial" panose="020B0604020202020204" pitchFamily="34" charset="0"/>
              <a:buChar char="•"/>
            </a:pPr>
            <a:r>
              <a:rPr lang="hi-IN" sz="2800" dirty="0"/>
              <a:t>कक्षा में रोचक गतिविधियाँ, उदाहरण और तकनीक का उपयोग करना चाहिए।</a:t>
            </a:r>
            <a:endParaRPr lang="en-US" sz="2800" dirty="0"/>
          </a:p>
          <a:p>
            <a:pPr marL="457200" indent="-457200" algn="just">
              <a:lnSpc>
                <a:spcPct val="150000"/>
              </a:lnSpc>
              <a:buFont typeface="Arial" panose="020B0604020202020204" pitchFamily="34" charset="0"/>
              <a:buChar char="•"/>
            </a:pPr>
            <a:r>
              <a:rPr lang="hi-IN" sz="2800" dirty="0"/>
              <a:t>विद्यार्थियों को लक्ष्य निर्धारित करने और उसे प्राप्त करने के लिए प्रेरित करना चाहिए।</a:t>
            </a:r>
            <a:endParaRPr lang="en-US" sz="2800" dirty="0"/>
          </a:p>
          <a:p>
            <a:pPr marL="457200" indent="-457200" algn="just">
              <a:lnSpc>
                <a:spcPct val="150000"/>
              </a:lnSpc>
              <a:buFont typeface="Arial" panose="020B0604020202020204" pitchFamily="34" charset="0"/>
              <a:buChar char="•"/>
            </a:pPr>
            <a:r>
              <a:rPr lang="hi-IN" sz="2800" dirty="0"/>
              <a:t>विद्यार्थियों के साथ सहानुभूति और समझदारी से व्यवहार करना चाहिए।</a:t>
            </a:r>
            <a:endParaRPr lang="en-US" sz="2800" dirty="0"/>
          </a:p>
        </p:txBody>
      </p:sp>
    </p:spTree>
    <p:extLst>
      <p:ext uri="{BB962C8B-B14F-4D97-AF65-F5344CB8AC3E}">
        <p14:creationId xmlns:p14="http://schemas.microsoft.com/office/powerpoint/2010/main" val="33146607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i-IN" b="1" u="sng" dirty="0">
                <a:solidFill>
                  <a:schemeClr val="tx1"/>
                </a:solidFill>
              </a:rPr>
              <a:t>निष्कर्ष (</a:t>
            </a:r>
            <a:r>
              <a:rPr lang="en-US" b="1" u="sng" dirty="0">
                <a:solidFill>
                  <a:schemeClr val="tx1"/>
                </a:solidFill>
              </a:rPr>
              <a:t>Conclusion)</a:t>
            </a:r>
          </a:p>
        </p:txBody>
      </p:sp>
      <p:sp>
        <p:nvSpPr>
          <p:cNvPr id="3" name="TextBox 2"/>
          <p:cNvSpPr txBox="1"/>
          <p:nvPr/>
        </p:nvSpPr>
        <p:spPr>
          <a:xfrm>
            <a:off x="571472" y="1714488"/>
            <a:ext cx="7715304" cy="3912738"/>
          </a:xfrm>
          <a:prstGeom prst="rect">
            <a:avLst/>
          </a:prstGeom>
          <a:noFill/>
        </p:spPr>
        <p:txBody>
          <a:bodyPr wrap="square" rtlCol="0">
            <a:spAutoFit/>
          </a:bodyPr>
          <a:lstStyle/>
          <a:p>
            <a:pPr algn="just">
              <a:lnSpc>
                <a:spcPct val="150000"/>
              </a:lnSpc>
            </a:pPr>
            <a:r>
              <a:rPr lang="hi-IN" sz="2800" dirty="0"/>
              <a:t>अभिप्रेरणा शिक्षण-अधिगम प्रक्रिया का महत्वपूर्ण अंग है।</a:t>
            </a:r>
            <a:r>
              <a:rPr lang="en-US" sz="2800" dirty="0"/>
              <a:t> </a:t>
            </a:r>
            <a:r>
              <a:rPr lang="hi-IN" sz="2800" dirty="0"/>
              <a:t>यह न केवल सीखने को प्रभावी बनाती है बल्कि विद्यार्थियों के व्यक्तित्व विकास में भी सहायक होती है।</a:t>
            </a:r>
            <a:r>
              <a:rPr lang="en-US" sz="2800" dirty="0"/>
              <a:t> </a:t>
            </a:r>
            <a:r>
              <a:rPr lang="hi-IN" sz="2800" dirty="0"/>
              <a:t>इसलिए हर शिक्षक का कर्तव्य है कि वह कक्षा में सकारात्मक और प्रेरणादायक वातावरण बनाए।</a:t>
            </a:r>
            <a:endParaRPr lang="en-US" sz="2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83</TotalTime>
  <Words>504</Words>
  <Application>Microsoft Office PowerPoint</Application>
  <PresentationFormat>On-screen Show (4:3)</PresentationFormat>
  <Paragraphs>44</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Century Schoolbook</vt:lpstr>
      <vt:lpstr>Wingdings</vt:lpstr>
      <vt:lpstr>Wingdings 2</vt:lpstr>
      <vt:lpstr>Oriel</vt:lpstr>
      <vt:lpstr>S.V.S.P.M. ROOPANGARH</vt:lpstr>
      <vt:lpstr>अभिप्रेरणा का अर्थ (Meaning of Motivation)</vt:lpstr>
      <vt:lpstr>अभिप्रेरणा की विशेषताएँ (Characteristics)</vt:lpstr>
      <vt:lpstr>अभिप्रेरणा के प्रकार (Types of Motivation)</vt:lpstr>
      <vt:lpstr>शिक्षा में अभिप्रेरणा का महत्व (Importance in Education)</vt:lpstr>
      <vt:lpstr>शिक्षा में अभिप्रेरणा का महत्व (Importance in Education)</vt:lpstr>
      <vt:lpstr>शिक्षक की भूमिका (Role of Teacher)</vt:lpstr>
      <vt:lpstr>कक्षा में शिक्षक की भूमिका  (Ways to Motivate Students)</vt:lpstr>
      <vt:lpstr>निष्कर्ष (Conclusion)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Welcome</dc:creator>
  <cp:lastModifiedBy>Renu Varshney</cp:lastModifiedBy>
  <cp:revision>15</cp:revision>
  <dcterms:created xsi:type="dcterms:W3CDTF">2026-04-18T06:13:05Z</dcterms:created>
  <dcterms:modified xsi:type="dcterms:W3CDTF">2026-04-20T08:50:47Z</dcterms:modified>
</cp:coreProperties>
</file>