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6" r:id="rId3"/>
    <p:sldId id="268" r:id="rId4"/>
    <p:sldId id="266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99"/>
    <a:srgbClr val="00FF99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344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S.V.S.P.M.ROOPANGARH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199"/>
            <a:ext cx="9144000" cy="255814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SUBJECT: EDUCATION IN CONTEMPORARY INDIA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83428" y="113212"/>
            <a:ext cx="1515292" cy="141078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7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sz="3200" b="1" i="1"/>
              <a:t>कार्यान्वयन में प्रमुख चुनौतियाँ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3738"/>
            <a:ext cx="9144000" cy="58042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sz="2800" b="1" smtClean="0">
                <a:solidFill>
                  <a:schemeClr val="tx1"/>
                </a:solidFill>
              </a:rPr>
              <a:t>कई </a:t>
            </a:r>
            <a:r>
              <a:rPr sz="2800" b="1">
                <a:solidFill>
                  <a:schemeClr val="tx1"/>
                </a:solidFill>
              </a:rPr>
              <a:t>सरकारी विद्यालयों में अपर्याप्त ढाँचा।</a:t>
            </a:r>
          </a:p>
          <a:p>
            <a:r>
              <a:rPr sz="2800" b="1" smtClean="0">
                <a:solidFill>
                  <a:schemeClr val="tx1"/>
                </a:solidFill>
              </a:rPr>
              <a:t>प्रशिक्षित </a:t>
            </a:r>
            <a:r>
              <a:rPr sz="2800" b="1">
                <a:solidFill>
                  <a:schemeClr val="tx1"/>
                </a:solidFill>
              </a:rPr>
              <a:t>शिक्षकों की कमी।</a:t>
            </a:r>
          </a:p>
          <a:p>
            <a:r>
              <a:rPr sz="2800" b="1" smtClean="0">
                <a:solidFill>
                  <a:schemeClr val="tx1"/>
                </a:solidFill>
              </a:rPr>
              <a:t>नामांकन </a:t>
            </a:r>
            <a:r>
              <a:rPr sz="2800" b="1">
                <a:solidFill>
                  <a:schemeClr val="tx1"/>
                </a:solidFill>
              </a:rPr>
              <a:t>अधिक पर सीखने के स्तर कम।</a:t>
            </a:r>
          </a:p>
          <a:p>
            <a:r>
              <a:rPr sz="2800" b="1" smtClean="0">
                <a:solidFill>
                  <a:schemeClr val="tx1"/>
                </a:solidFill>
              </a:rPr>
              <a:t>अभिभावकों </a:t>
            </a:r>
            <a:r>
              <a:rPr sz="2800" b="1">
                <a:solidFill>
                  <a:schemeClr val="tx1"/>
                </a:solidFill>
              </a:rPr>
              <a:t>में RTE के बारे में जागरूकता की कमी।</a:t>
            </a:r>
          </a:p>
          <a:p>
            <a:r>
              <a:rPr sz="2800" b="1" smtClean="0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निजी विद्यालयों की 25% आरक्षण पर अनिच्छा।</a:t>
            </a:r>
          </a:p>
          <a:p>
            <a:r>
              <a:rPr sz="2800" b="1" smtClean="0">
                <a:solidFill>
                  <a:schemeClr val="tx1"/>
                </a:solidFill>
              </a:rPr>
              <a:t>धनराशि </a:t>
            </a:r>
            <a:r>
              <a:rPr sz="2800" b="1">
                <a:solidFill>
                  <a:schemeClr val="tx1"/>
                </a:solidFill>
              </a:rPr>
              <a:t>की कमी और विलंबित भुगतान।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406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sz="3600" b="1" i="1">
                <a:solidFill>
                  <a:schemeClr val="tx1"/>
                </a:solidFill>
              </a:rPr>
              <a:t>अन्य महत्वपूर्ण बाधाएँ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2744"/>
            <a:ext cx="9144000" cy="5595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b="1" smtClean="0"/>
              <a:t>सामाजिक </a:t>
            </a:r>
            <a:r>
              <a:rPr b="1"/>
              <a:t>भेदभाव—जैसे जाति, लिंग और आर्थिक स्थिति।</a:t>
            </a:r>
          </a:p>
          <a:p>
            <a:r>
              <a:rPr b="1" smtClean="0"/>
              <a:t>ग्रामीण </a:t>
            </a:r>
            <a:r>
              <a:rPr b="1"/>
              <a:t>और दूरदराज़ क्षेत्रों में कमजोर क्रियान्वयन।</a:t>
            </a:r>
          </a:p>
          <a:p>
            <a:r>
              <a:rPr b="1" smtClean="0"/>
              <a:t>उच्च </a:t>
            </a:r>
            <a:r>
              <a:rPr b="1"/>
              <a:t>प्राथमिक स्तर पर बढ़ती ड्रॉपआउट दर।</a:t>
            </a:r>
          </a:p>
          <a:p>
            <a:r>
              <a:rPr b="1" smtClean="0"/>
              <a:t>प्रभावी </a:t>
            </a:r>
            <a:r>
              <a:rPr b="1"/>
              <a:t>निगरानी और मूल्यांकन प्रणाली का अभाव</a:t>
            </a:r>
            <a:r>
              <a:rPr b="1" smtClean="0"/>
              <a:t>।</a:t>
            </a:r>
            <a:endParaRPr lang="en-US" b="1" dirty="0" smtClean="0"/>
          </a:p>
          <a:p>
            <a:endParaRPr lang="en-US" b="1" dirty="0" smtClean="0"/>
          </a:p>
          <a:p>
            <a:endParaRPr b="1"/>
          </a:p>
        </p:txBody>
      </p:sp>
      <p:pic>
        <p:nvPicPr>
          <p:cNvPr id="5" name="Picture 4" descr="https://tse3.mm.bing.net/th/id/OIP.c90Errti16vd_EoaIVUypwHaFj?pid=Api&amp;P=0&amp;h=1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120" y="4519749"/>
            <a:ext cx="3041469" cy="23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21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sz="3200" b="1" i="1" u="sng">
                <a:solidFill>
                  <a:schemeClr val="tx1"/>
                </a:solidFill>
              </a:rPr>
              <a:t>सुधार के लिए सुझाव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sz="2800" b="1" smtClean="0"/>
              <a:t>शिक्षकों </a:t>
            </a:r>
            <a:r>
              <a:rPr sz="2800" b="1"/>
              <a:t>के प्रशिक्षण और भर्ती को मजबूत करना।</a:t>
            </a:r>
          </a:p>
          <a:p>
            <a:r>
              <a:rPr sz="2800" b="1" smtClean="0"/>
              <a:t> </a:t>
            </a:r>
            <a:r>
              <a:rPr sz="2800" b="1"/>
              <a:t>विद्यालयों की आधारभूत सुविधाएँ सुधारना।</a:t>
            </a:r>
          </a:p>
          <a:p>
            <a:r>
              <a:rPr sz="2800" b="1" smtClean="0"/>
              <a:t> </a:t>
            </a:r>
            <a:r>
              <a:rPr sz="2800" b="1"/>
              <a:t>अभिभावकों और समुदाय में जागरूकता बढ़ाना।</a:t>
            </a:r>
          </a:p>
          <a:p>
            <a:r>
              <a:rPr sz="2800" b="1" smtClean="0"/>
              <a:t> </a:t>
            </a:r>
            <a:r>
              <a:rPr sz="2800" b="1"/>
              <a:t>समय पर धनराशि और संसाधन उपलब्ध कराना।</a:t>
            </a:r>
          </a:p>
          <a:p>
            <a:r>
              <a:rPr sz="2800" b="1" smtClean="0"/>
              <a:t> </a:t>
            </a:r>
            <a:r>
              <a:rPr sz="2800" b="1"/>
              <a:t>समुदाय की सक्रिय भागीदारी सुनिश्चित करना</a:t>
            </a:r>
            <a:r>
              <a:rPr sz="2800" b="1" smtClean="0"/>
              <a:t>।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sz="2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212"/>
            <a:ext cx="9144000" cy="7576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sz="3200" b="1" i="1">
                <a:solidFill>
                  <a:schemeClr val="tx1"/>
                </a:solidFill>
              </a:rPr>
              <a:t>निष्कर्ष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6320"/>
            <a:ext cx="9144000" cy="5821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smtClean="0"/>
              <a:t> </a:t>
            </a:r>
            <a:r>
              <a:rPr b="1"/>
              <a:t>शिक्षा का अधिकार अधिनियम भारत में सार्वभौमिक शिक्षा की दिशा में एक ऐतिहासिक कदम है।</a:t>
            </a:r>
          </a:p>
          <a:p>
            <a:r>
              <a:rPr b="1" smtClean="0"/>
              <a:t>कई </a:t>
            </a:r>
            <a:r>
              <a:rPr b="1"/>
              <a:t>उपलब्धियाँ होने के बावजूद चुनौतियाँ अब भी मौजूद हैं।</a:t>
            </a:r>
          </a:p>
          <a:p>
            <a:r>
              <a:rPr b="1" smtClean="0"/>
              <a:t>सरकार</a:t>
            </a:r>
            <a:r>
              <a:rPr b="1"/>
              <a:t>, विद्यालय, अभिभावक और समुदाय मिलकर प्रयास करें तो गुणवत्तापूर्ण शिक्षा का लक्ष्य पूरा किया जा सकता है।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7017"/>
            <a:ext cx="7772400" cy="1036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THANK YOU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5475" y="3608025"/>
            <a:ext cx="3735976" cy="3113314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DR</a:t>
            </a:r>
            <a:r>
              <a:rPr lang="en-US" b="1" dirty="0" smtClean="0">
                <a:solidFill>
                  <a:schemeClr val="tx1"/>
                </a:solidFill>
              </a:rPr>
              <a:t>. RANU VARSHNEY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https://i.gifer.com/AFQ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5325" y="1854926"/>
            <a:ext cx="6716486" cy="35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629"/>
            <a:ext cx="9143999" cy="14700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b="1">
                <a:solidFill>
                  <a:srgbClr val="C00000"/>
                </a:solidFill>
              </a:rPr>
              <a:t>शिक्षा का अधिकार अधिनियम (RTE) 2009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654"/>
            <a:ext cx="9144000" cy="525734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b="1" smtClean="0">
                <a:solidFill>
                  <a:schemeClr val="tx1"/>
                </a:solidFill>
              </a:rPr>
              <a:t>परिचय </a:t>
            </a:r>
            <a:r>
              <a:rPr b="1">
                <a:solidFill>
                  <a:schemeClr val="tx1"/>
                </a:solidFill>
              </a:rPr>
              <a:t>और कार्यान्वयन में </a:t>
            </a:r>
            <a:r>
              <a:rPr b="1" smtClean="0">
                <a:solidFill>
                  <a:schemeClr val="tx1"/>
                </a:solidFill>
              </a:rPr>
              <a:t>चुनौतियाँ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i="1" dirty="0" smtClean="0">
                <a:solidFill>
                  <a:schemeClr val="tx1"/>
                </a:solidFill>
              </a:rPr>
              <a:t>INTRODUCTION AND CHALLENGES IN IMPLIMANTATION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IN" b="1" dirty="0" smtClean="0">
              <a:solidFill>
                <a:schemeClr val="tx1"/>
              </a:solidFill>
            </a:endParaRPr>
          </a:p>
          <a:p>
            <a:endParaRPr lang="en-IN" b="1" dirty="0" smtClean="0">
              <a:solidFill>
                <a:schemeClr val="tx1"/>
              </a:solidFill>
            </a:endParaRPr>
          </a:p>
          <a:p>
            <a:endParaRPr b="1">
              <a:solidFill>
                <a:schemeClr val="tx1"/>
              </a:solidFill>
            </a:endParaRPr>
          </a:p>
        </p:txBody>
      </p:sp>
      <p:pic>
        <p:nvPicPr>
          <p:cNvPr id="4" name="Picture 3" descr="https://static.wixstatic.com/media/65ef01_95b3ad2a75e04c859264d6bf3681c975~mv2.jpeg/v1/fill/w_960,h_538,al_c,lg_1,q_85/65ef01_95b3ad2a75e04c859264d6bf3681c975~mv2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177" y="3753394"/>
            <a:ext cx="8760822" cy="301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ollegevidya.com/blog/wp-content/uploads/2022/09/imp-of-education-for-a-person.jpg"/>
          <p:cNvPicPr/>
          <p:nvPr/>
        </p:nvPicPr>
        <p:blipFill>
          <a:blip r:embed="rId2"/>
          <a:srcRect b="15646"/>
          <a:stretch>
            <a:fillRect/>
          </a:stretch>
        </p:blipFill>
        <p:spPr bwMode="auto">
          <a:xfrm>
            <a:off x="0" y="1062446"/>
            <a:ext cx="9143999" cy="479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30628"/>
            <a:ext cx="914399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WHY EDUCATION IS IMPORTANT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hi-IN" sz="2800" b="1" i="1" u="sng" dirty="0" smtClean="0">
                <a:solidFill>
                  <a:srgbClr val="C00000"/>
                </a:solidFill>
              </a:rPr>
              <a:t>शिक्षा का अधिकार अधिनियम (</a:t>
            </a:r>
            <a:r>
              <a:rPr lang="en-US" sz="2800" b="1" i="1" u="sng" dirty="0" smtClean="0">
                <a:solidFill>
                  <a:srgbClr val="C00000"/>
                </a:solidFill>
              </a:rPr>
              <a:t>RTE)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2009</a:t>
            </a:r>
          </a:p>
          <a:p>
            <a:pPr algn="l"/>
            <a:endParaRPr lang="en-US" sz="2800" b="1" i="1" u="sng" dirty="0" smtClean="0">
              <a:solidFill>
                <a:srgbClr val="C00000"/>
              </a:solidFill>
            </a:endParaRPr>
          </a:p>
          <a:p>
            <a:pPr algn="l"/>
            <a:endParaRPr lang="en-US" sz="2800" b="1" i="1" u="sng" dirty="0" smtClean="0">
              <a:solidFill>
                <a:srgbClr val="C00000"/>
              </a:solidFill>
            </a:endParaRPr>
          </a:p>
          <a:p>
            <a:endParaRPr lang="en-US" sz="2800" b="1" i="1" u="sng" dirty="0" smtClean="0">
              <a:solidFill>
                <a:srgbClr val="C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RTE (Right to Education) </a:t>
            </a:r>
            <a:r>
              <a:rPr lang="hi-IN" sz="2400" b="1" dirty="0" smtClean="0">
                <a:solidFill>
                  <a:schemeClr val="tx1"/>
                </a:solidFill>
              </a:rPr>
              <a:t> भारतीय संसद द्वारा 4 अगस्त, 2009 को पारित शिक्षा का अधिकार अधिनियम (</a:t>
            </a:r>
            <a:r>
              <a:rPr lang="en-US" sz="2400" b="1" dirty="0" smtClean="0">
                <a:solidFill>
                  <a:schemeClr val="tx1"/>
                </a:solidFill>
              </a:rPr>
              <a:t>RTE Act) </a:t>
            </a:r>
            <a:r>
              <a:rPr lang="hi-IN" sz="2400" b="1" dirty="0" smtClean="0">
                <a:solidFill>
                  <a:schemeClr val="tx1"/>
                </a:solidFill>
              </a:rPr>
              <a:t>बच्चों को निःशुल्क और अनिवार्य शिक्षा का अधिकार प्रदान करता है</a:t>
            </a:r>
            <a:r>
              <a:rPr lang="hi-IN" sz="2400" b="1" dirty="0" smtClean="0">
                <a:solidFill>
                  <a:schemeClr val="tx1"/>
                </a:solidFill>
              </a:rPr>
              <a:t>।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IN" sz="24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hi-IN" sz="2400" b="1" dirty="0" smtClean="0">
                <a:solidFill>
                  <a:schemeClr val="tx1"/>
                </a:solidFill>
              </a:rPr>
              <a:t>1 अप्रैल 2010 से प्रभावी</a:t>
            </a:r>
            <a:r>
              <a:rPr lang="hi-IN" sz="2400" b="1" dirty="0" smtClean="0">
                <a:solidFill>
                  <a:schemeClr val="tx1"/>
                </a:solidFill>
              </a:rPr>
              <a:t>।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hi-IN" sz="2400" b="1" dirty="0" smtClean="0">
                <a:solidFill>
                  <a:schemeClr val="tx1"/>
                </a:solidFill>
              </a:rPr>
              <a:t>6 से 14 वर्ष के बच्चों को निःशुल्क और अनिवार्य शिक्षा का अधिकार देता है</a:t>
            </a:r>
            <a:r>
              <a:rPr lang="hi-IN" sz="2400" b="1" dirty="0" smtClean="0">
                <a:solidFill>
                  <a:schemeClr val="tx1"/>
                </a:solidFill>
              </a:rPr>
              <a:t>।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hi-IN" sz="2400" b="1" dirty="0" smtClean="0">
              <a:solidFill>
                <a:schemeClr val="tx1"/>
              </a:solidFill>
            </a:endParaRPr>
          </a:p>
          <a:p>
            <a:pPr algn="l"/>
            <a:r>
              <a:rPr lang="hi-IN" sz="2400" b="1" dirty="0" smtClean="0">
                <a:solidFill>
                  <a:schemeClr val="tx1"/>
                </a:solidFill>
              </a:rPr>
              <a:t>इस कानून के लागू होने के कारण, भारत अब दुनिया के उन 135 देशों में से एक है जहाँ शिक्षा का अधिकार एक मौलिक अधिकार है।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https://tse4.mm.bing.net/th/id/OIP.VQhOb_f2t2yVNpbI6fySrQHaJ4?pid=Api&amp;P=0&amp;h=1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342" y="130628"/>
            <a:ext cx="2699657" cy="189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181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b="1" smtClean="0"/>
              <a:t>RTE </a:t>
            </a:r>
            <a:r>
              <a:rPr sz="3600" b="1"/>
              <a:t>अधिनियम के </a:t>
            </a:r>
            <a:r>
              <a:rPr sz="3600" b="1" smtClean="0"/>
              <a:t>उद्देश्य</a:t>
            </a:r>
            <a:r>
              <a:rPr lang="en-IN" dirty="0" smtClean="0"/>
              <a:t/>
            </a:r>
            <a:br>
              <a:rPr lang="en-IN" dirty="0" smtClean="0"/>
            </a:b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1816"/>
            <a:ext cx="9144000" cy="59261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b="1" dirty="0" smtClean="0"/>
          </a:p>
          <a:p>
            <a:r>
              <a:rPr b="1" smtClean="0"/>
              <a:t>सभी </a:t>
            </a:r>
            <a:r>
              <a:rPr b="1"/>
              <a:t>बच्चों को निःशुल्क और अनिवार्य शिक्षा सुनिश्चित करना।</a:t>
            </a:r>
          </a:p>
          <a:p>
            <a:r>
              <a:rPr b="1" smtClean="0"/>
              <a:t>नामांकन </a:t>
            </a:r>
            <a:r>
              <a:rPr b="1"/>
              <a:t>बढ़ाना और ड्रॉपआउट घटाना।</a:t>
            </a:r>
          </a:p>
          <a:p>
            <a:r>
              <a:rPr b="1" smtClean="0"/>
              <a:t>आस-पास </a:t>
            </a:r>
            <a:r>
              <a:rPr b="1"/>
              <a:t>के क्षेत्रों में विद्यालय उपलब्ध कराना।</a:t>
            </a:r>
          </a:p>
          <a:p>
            <a:r>
              <a:rPr b="1" smtClean="0"/>
              <a:t>वंचित </a:t>
            </a:r>
            <a:r>
              <a:rPr b="1"/>
              <a:t>वर्गों के लिए समान शिक्षा अवसर प्रदान करना।</a:t>
            </a:r>
          </a:p>
          <a:p>
            <a:r>
              <a:rPr b="1" smtClean="0"/>
              <a:t>विद्यालयों </a:t>
            </a:r>
            <a:r>
              <a:rPr b="1"/>
              <a:t>के न्यूनतम मानक स्थापित करना</a:t>
            </a:r>
            <a:r>
              <a:rPr b="1" smtClean="0"/>
              <a:t>।</a:t>
            </a:r>
            <a:endParaRPr lang="en-US" b="1" dirty="0" smtClean="0"/>
          </a:p>
          <a:p>
            <a:r>
              <a:rPr lang="hi-IN" b="1" dirty="0" smtClean="0"/>
              <a:t>सभी के लिए समान, गुणवत्तापूर्ण और समावेशी शिक्षा सुनिश्चित करना।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747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sz="2800" b="1"/>
              <a:t>RTE </a:t>
            </a:r>
            <a:r>
              <a:rPr lang="hi-IN" sz="2400" b="1" dirty="0" smtClean="0"/>
              <a:t>अधिनियम 2009 </a:t>
            </a:r>
            <a:r>
              <a:rPr sz="2400" b="1" smtClean="0"/>
              <a:t>की </a:t>
            </a:r>
            <a:r>
              <a:rPr sz="2400" b="1"/>
              <a:t>मुख्य विशेषताएँ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4768"/>
            <a:ext cx="9144000" cy="62832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i-IN" sz="2300" b="1" dirty="0" smtClean="0"/>
              <a:t>आरटीई अधिनियम</a:t>
            </a:r>
            <a:r>
              <a:rPr sz="2300" b="1" smtClean="0"/>
              <a:t> निजी विद्यालयों में 25% सीटें वंचित बच्चों के लिए आरक्षित।</a:t>
            </a:r>
            <a:r>
              <a:rPr lang="hi-IN" sz="2300" b="1" dirty="0" smtClean="0"/>
              <a:t> इनमें अनुसूचित जाति, अनुसूचित जनजाति और अन्य पिछड़ा वर्ग शामिल हैं।</a:t>
            </a:r>
            <a:endParaRPr sz="2300" b="1" smtClean="0"/>
          </a:p>
          <a:p>
            <a:r>
              <a:rPr lang="en-US" sz="2300" b="1" dirty="0" smtClean="0"/>
              <a:t> </a:t>
            </a:r>
            <a:r>
              <a:rPr lang="hi-IN" sz="2300" b="1" dirty="0" smtClean="0"/>
              <a:t>सभी शिक्षक प्रशिक्षित एवं योग्य हों</a:t>
            </a:r>
            <a:r>
              <a:rPr lang="hi-IN" sz="2300" b="1" dirty="0" smtClean="0"/>
              <a:t>।</a:t>
            </a:r>
            <a:endParaRPr sz="2300" b="1" smtClean="0"/>
          </a:p>
          <a:p>
            <a:r>
              <a:rPr lang="hi-IN" sz="2300" b="1" dirty="0" smtClean="0"/>
              <a:t>कक्षाएं,</a:t>
            </a:r>
            <a:r>
              <a:rPr sz="2300" b="1" smtClean="0"/>
              <a:t> भवन, शौचालय, </a:t>
            </a:r>
            <a:r>
              <a:rPr lang="hi-IN" sz="2300" b="1" dirty="0" smtClean="0"/>
              <a:t>पुस्तकालय </a:t>
            </a:r>
            <a:r>
              <a:rPr sz="2300" b="1" smtClean="0"/>
              <a:t>खेल मैदान आदि जैसे ढाँचे </a:t>
            </a:r>
            <a:r>
              <a:rPr lang="hi-IN" sz="2300" b="1" dirty="0" smtClean="0"/>
              <a:t> के लिए न्यूनतम मानक निर्धारित करता है।</a:t>
            </a:r>
            <a:endParaRPr sz="2300" b="1" smtClean="0"/>
          </a:p>
          <a:p>
            <a:r>
              <a:rPr sz="2300" b="1" smtClean="0"/>
              <a:t>शारीरिक दंड और मानसिक उत्पीड़न पर रोक।</a:t>
            </a:r>
            <a:endParaRPr lang="hi-IN" sz="2300" b="1" dirty="0" smtClean="0"/>
          </a:p>
          <a:p>
            <a:r>
              <a:rPr lang="hi-IN" sz="2300" b="1" dirty="0" smtClean="0"/>
              <a:t>6 से 14 वर्ष की आयु के सभी बच्चों के लिए निःशुल्क एवं अनिवार्य शिक्षा । इसमें उनकी जाति, पंथ या सामाजिक स्थिति का भेद नहीं किया गया है।</a:t>
            </a:r>
          </a:p>
          <a:p>
            <a:r>
              <a:rPr lang="hi-IN" sz="2300" b="1" dirty="0" smtClean="0"/>
              <a:t>शिक्षा का अधिकार अधिनियम पड़ोस में स्कूल स्थापित करने का आदेश देता है। हर बच्चे को उचित दूरी पर स्कूल तक पहुँच मिलनी चाहिए।</a:t>
            </a:r>
          </a:p>
          <a:p>
            <a:r>
              <a:rPr lang="hi-IN" sz="2300" b="1" dirty="0" smtClean="0"/>
              <a:t>आरटीई अधिनियम स्कूलों को किसी भी प्रकार का कैपिटेशन शुल्क लेने या प्रवेश के लिए छात्रों की जांच करने पर प्रतिबंध।</a:t>
            </a:r>
          </a:p>
          <a:p>
            <a:r>
              <a:rPr lang="hi-IN" sz="2300" b="1" dirty="0" smtClean="0"/>
              <a:t>सभी स्कूलों के लिए एक समान पाठ्यक्रम निर्धारित करता है ताकि सभी बच्चे गुणवत्तापूर्ण शिक्षा प्राप्त कर सकें।</a:t>
            </a:r>
          </a:p>
          <a:p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81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sz="2800" b="1" i="1"/>
              <a:t>सरकार की जिम्मेदारियाँ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8139"/>
            <a:ext cx="9144000" cy="613986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800" dirty="0" smtClean="0"/>
          </a:p>
          <a:p>
            <a:r>
              <a:rPr sz="2800" smtClean="0"/>
              <a:t> </a:t>
            </a:r>
            <a:r>
              <a:rPr sz="2800" b="1">
                <a:solidFill>
                  <a:schemeClr val="tx1"/>
                </a:solidFill>
              </a:rPr>
              <a:t>हर क्षेत्र में विद्यालयों की स्थापना और रखरखाव।</a:t>
            </a:r>
          </a:p>
          <a:p>
            <a:r>
              <a:rPr sz="2800" b="1" smtClean="0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प्रशिक्षित और योग्य शिक्षकों की भर्ती।</a:t>
            </a:r>
          </a:p>
          <a:p>
            <a:r>
              <a:rPr sz="2800" b="1" smtClean="0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ढाँचे और आधारभूत सुविधाओं के लिए धन उपलब्ध कराना।</a:t>
            </a:r>
          </a:p>
          <a:p>
            <a:r>
              <a:rPr sz="2800" b="1" smtClean="0">
                <a:solidFill>
                  <a:schemeClr val="tx1"/>
                </a:solidFill>
              </a:rPr>
              <a:t>अधिनियम </a:t>
            </a:r>
            <a:r>
              <a:rPr sz="2800" b="1">
                <a:solidFill>
                  <a:schemeClr val="tx1"/>
                </a:solidFill>
              </a:rPr>
              <a:t>के क्रियान्वयन की निगरानी।</a:t>
            </a:r>
          </a:p>
          <a:p>
            <a:r>
              <a:rPr sz="2800" b="1" smtClean="0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किसी भी बच्चे को दस्तावेज़ों के अभाव में प्रवेश से वंचित न करना</a:t>
            </a:r>
            <a:r>
              <a:rPr sz="2800" b="1" smtClean="0">
                <a:solidFill>
                  <a:schemeClr val="tx1"/>
                </a:solidFill>
              </a:rPr>
              <a:t>।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hi-IN" sz="2800" b="1" dirty="0" smtClean="0">
                <a:solidFill>
                  <a:schemeClr val="tx1"/>
                </a:solidFill>
              </a:rPr>
              <a:t>प्राथमिक विद्यालय कक्षा </a:t>
            </a:r>
            <a:r>
              <a:rPr lang="hi-IN" sz="2800" b="1" dirty="0" smtClean="0">
                <a:solidFill>
                  <a:srgbClr val="FF0000"/>
                </a:solidFill>
              </a:rPr>
              <a:t>1 से 5 तक</a:t>
            </a:r>
            <a:r>
              <a:rPr lang="hi-IN" sz="2800" b="1" dirty="0" smtClean="0">
                <a:solidFill>
                  <a:schemeClr val="tx1"/>
                </a:solidFill>
              </a:rPr>
              <a:t> के लिए</a:t>
            </a:r>
            <a:r>
              <a:rPr lang="hi-IN" sz="2800" b="1" dirty="0" smtClean="0">
                <a:solidFill>
                  <a:srgbClr val="FF0000"/>
                </a:solidFill>
              </a:rPr>
              <a:t> </a:t>
            </a:r>
            <a:r>
              <a:rPr lang="hi-IN" sz="2800" b="1" dirty="0" smtClean="0">
                <a:solidFill>
                  <a:schemeClr val="tx1"/>
                </a:solidFill>
              </a:rPr>
              <a:t>1 किलोमीटर की दूरी पर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hi-IN" sz="2800" b="1" dirty="0" smtClean="0">
                <a:solidFill>
                  <a:schemeClr val="tx1"/>
                </a:solidFill>
              </a:rPr>
              <a:t>उच्च प्राथमिक विद्यालय कक्षा </a:t>
            </a:r>
            <a:r>
              <a:rPr lang="hi-IN" sz="2800" b="1" dirty="0" smtClean="0">
                <a:solidFill>
                  <a:srgbClr val="FF0000"/>
                </a:solidFill>
              </a:rPr>
              <a:t>6 से 8 तक </a:t>
            </a:r>
            <a:r>
              <a:rPr lang="hi-IN" sz="2800" b="1" dirty="0" smtClean="0">
                <a:solidFill>
                  <a:schemeClr val="tx1"/>
                </a:solidFill>
              </a:rPr>
              <a:t>के लिए 3 किलोमीटर के भीतर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897"/>
          </a:xfrm>
          <a:solidFill>
            <a:srgbClr val="99FFCC"/>
          </a:solidFill>
        </p:spPr>
        <p:txBody>
          <a:bodyPr>
            <a:normAutofit/>
          </a:bodyPr>
          <a:lstStyle/>
          <a:p>
            <a:r>
              <a:rPr sz="2800" b="1" i="1"/>
              <a:t>RTE लागू होने के बाद उपलब्धियाँ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862"/>
            <a:ext cx="9144000" cy="57781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sz="2800" b="1" smtClean="0"/>
              <a:t>प्राथमिक </a:t>
            </a:r>
            <a:r>
              <a:rPr sz="2800" b="1"/>
              <a:t>विद्यालयों में नामांकन में वृद्धि</a:t>
            </a:r>
            <a:r>
              <a:rPr sz="2800" b="1" smtClean="0"/>
              <a:t>।</a:t>
            </a:r>
            <a:endParaRPr lang="en-US" sz="2800" b="1" dirty="0" smtClean="0"/>
          </a:p>
          <a:p>
            <a:endParaRPr sz="2800" b="1"/>
          </a:p>
          <a:p>
            <a:r>
              <a:rPr sz="2800" b="1" smtClean="0"/>
              <a:t>वंचित </a:t>
            </a:r>
            <a:r>
              <a:rPr sz="2800" b="1"/>
              <a:t>वर्गों के बच्चों की शिक्षा तक पहुँच बेहतर हुई</a:t>
            </a:r>
            <a:r>
              <a:rPr sz="2800" b="1" smtClean="0"/>
              <a:t>।</a:t>
            </a:r>
            <a:endParaRPr lang="en-US" sz="2800" b="1" dirty="0" smtClean="0"/>
          </a:p>
          <a:p>
            <a:endParaRPr sz="2800" b="1"/>
          </a:p>
          <a:p>
            <a:r>
              <a:rPr sz="2800" b="1" smtClean="0"/>
              <a:t> </a:t>
            </a:r>
            <a:r>
              <a:rPr sz="2800" b="1"/>
              <a:t>विद्यालयों में आधारभूत संरचना सुदृढ़ हुई</a:t>
            </a:r>
            <a:r>
              <a:rPr sz="2800" b="1" smtClean="0"/>
              <a:t>।</a:t>
            </a:r>
            <a:endParaRPr lang="en-US" sz="2800" b="1" dirty="0" smtClean="0"/>
          </a:p>
          <a:p>
            <a:endParaRPr sz="2800" b="1"/>
          </a:p>
          <a:p>
            <a:r>
              <a:rPr sz="2800" b="1" smtClean="0"/>
              <a:t>शिक्षण </a:t>
            </a:r>
            <a:r>
              <a:rPr sz="2800" b="1"/>
              <a:t>व्यवस्था में जवाबदेही बढ़ी।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708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IN" sz="2800" b="1" dirty="0" err="1" smtClean="0">
                <a:solidFill>
                  <a:schemeClr val="tx1"/>
                </a:solidFill>
              </a:rPr>
              <a:t>शिक्षा</a:t>
            </a:r>
            <a:r>
              <a:rPr lang="en-IN" sz="2800" b="1" dirty="0" smtClean="0">
                <a:solidFill>
                  <a:schemeClr val="tx1"/>
                </a:solidFill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</a:rPr>
              <a:t>का</a:t>
            </a:r>
            <a:r>
              <a:rPr lang="en-IN" sz="2800" b="1" dirty="0" smtClean="0">
                <a:solidFill>
                  <a:schemeClr val="tx1"/>
                </a:solidFill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</a:rPr>
              <a:t>अधिकार</a:t>
            </a:r>
            <a:r>
              <a:rPr lang="en-IN" sz="2800" b="1" dirty="0" smtClean="0">
                <a:solidFill>
                  <a:schemeClr val="tx1"/>
                </a:solidFill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</a:rPr>
              <a:t>अधिनियम</a:t>
            </a:r>
            <a:r>
              <a:rPr lang="en-IN" sz="2800" b="1" dirty="0" smtClean="0">
                <a:solidFill>
                  <a:schemeClr val="tx1"/>
                </a:solidFill>
              </a:rPr>
              <a:t> 2009 </a:t>
            </a:r>
            <a:r>
              <a:rPr lang="en-IN" sz="2800" b="1" dirty="0" err="1" smtClean="0">
                <a:solidFill>
                  <a:schemeClr val="tx1"/>
                </a:solidFill>
              </a:rPr>
              <a:t>में</a:t>
            </a:r>
            <a:r>
              <a:rPr lang="en-IN" sz="2800" b="1" dirty="0" smtClean="0">
                <a:solidFill>
                  <a:schemeClr val="tx1"/>
                </a:solidFill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</a:rPr>
              <a:t>अध्यापक</a:t>
            </a:r>
            <a:r>
              <a:rPr lang="en-IN" sz="2800" b="1" dirty="0" smtClean="0">
                <a:solidFill>
                  <a:schemeClr val="tx1"/>
                </a:solidFill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</a:rPr>
              <a:t>की</a:t>
            </a:r>
            <a:r>
              <a:rPr lang="en-IN" sz="2800" b="1" dirty="0" smtClean="0">
                <a:solidFill>
                  <a:schemeClr val="tx1"/>
                </a:solidFill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</a:rPr>
              <a:t>भूमिका</a:t>
            </a:r>
            <a:r>
              <a:rPr lang="en-IN" sz="2800" b="1" dirty="0" smtClean="0">
                <a:solidFill>
                  <a:schemeClr val="tx1"/>
                </a:solidFill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</a:rPr>
              <a:t>तथा</a:t>
            </a:r>
            <a:r>
              <a:rPr lang="en-IN" sz="2800" b="1" dirty="0" smtClean="0">
                <a:solidFill>
                  <a:schemeClr val="tx1"/>
                </a:solidFill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</a:rPr>
              <a:t>उत्तरदायित्व</a:t>
            </a:r>
            <a:r>
              <a:rPr lang="en-IN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036320"/>
            <a:ext cx="9144000" cy="5821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IN" b="1" dirty="0" err="1" smtClean="0">
                <a:solidFill>
                  <a:schemeClr val="tx1"/>
                </a:solidFill>
              </a:rPr>
              <a:t>विद्यालय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में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उपस्थित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होने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में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नियमितता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तथा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समय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पालन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IN" b="1" dirty="0" err="1" smtClean="0">
                <a:solidFill>
                  <a:schemeClr val="tx1"/>
                </a:solidFill>
              </a:rPr>
              <a:t>समय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सीमा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में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पाठ्यक्रम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संचालित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करना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और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उसे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पूरा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करना</a:t>
            </a:r>
            <a:r>
              <a:rPr lang="en-IN" b="1" dirty="0" smtClean="0">
                <a:solidFill>
                  <a:schemeClr val="tx1"/>
                </a:solidFill>
              </a:rPr>
              <a:t> |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प्रत्येक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बालक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की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शिक्षा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ग्रहण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करने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की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क्षमताओं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आकलन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और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उनके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अनुरूप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आवश्यकता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अनुसार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अतिरिक्त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पठन-पाठन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करना</a:t>
            </a:r>
            <a:r>
              <a:rPr lang="en-IN" b="1" dirty="0" smtClean="0">
                <a:solidFill>
                  <a:schemeClr val="tx1"/>
                </a:solidFill>
              </a:rPr>
              <a:t>|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माता-पिता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और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संरक्षकों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साथ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नियमित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बैठक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smtClean="0">
                <a:solidFill>
                  <a:schemeClr val="tx1"/>
                </a:solidFill>
              </a:rPr>
              <a:t>, </a:t>
            </a:r>
            <a:r>
              <a:rPr lang="en-IN" b="1" dirty="0" err="1" smtClean="0">
                <a:solidFill>
                  <a:schemeClr val="tx1"/>
                </a:solidFill>
              </a:rPr>
              <a:t>छात्रों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की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उपस्थिति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में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अनियमितता</a:t>
            </a:r>
            <a:r>
              <a:rPr lang="en-IN" b="1" dirty="0" smtClean="0">
                <a:solidFill>
                  <a:schemeClr val="tx1"/>
                </a:solidFill>
              </a:rPr>
              <a:t> , </a:t>
            </a:r>
            <a:r>
              <a:rPr lang="en-IN" b="1" dirty="0" err="1" smtClean="0">
                <a:solidFill>
                  <a:schemeClr val="tx1"/>
                </a:solidFill>
              </a:rPr>
              <a:t>शिक्षा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ग्रहण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करने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की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क्षमता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और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उसकी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प्रगति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बारे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में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अभिभावकों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को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अवगत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कराना</a:t>
            </a:r>
            <a:r>
              <a:rPr lang="en-IN" b="1" dirty="0" smtClean="0">
                <a:solidFill>
                  <a:schemeClr val="tx1"/>
                </a:solidFill>
              </a:rPr>
              <a:t>। 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IN" b="1" dirty="0" err="1" smtClean="0">
                <a:solidFill>
                  <a:schemeClr val="tx1"/>
                </a:solidFill>
              </a:rPr>
              <a:t>धारा</a:t>
            </a:r>
            <a:r>
              <a:rPr lang="en-IN" b="1" dirty="0" smtClean="0">
                <a:solidFill>
                  <a:schemeClr val="tx1"/>
                </a:solidFill>
              </a:rPr>
              <a:t> 28 </a:t>
            </a:r>
            <a:r>
              <a:rPr lang="en-IN" b="1" dirty="0" err="1" smtClean="0">
                <a:solidFill>
                  <a:schemeClr val="tx1"/>
                </a:solidFill>
              </a:rPr>
              <a:t>के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अनुसार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कोई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भी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शिक्षक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प्राइवेट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ट्यूशन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कार्य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नहीं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कर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सकता</a:t>
            </a:r>
            <a:r>
              <a:rPr lang="en-IN" b="1" dirty="0" smtClean="0">
                <a:solidFill>
                  <a:schemeClr val="tx1"/>
                </a:solidFill>
              </a:rPr>
              <a:t>|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प्रत्येक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बच्चे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की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प्रारंभिक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शिक्षा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पूर्ण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होने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तक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लर्निंग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रिकॉर्ड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रखना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अनिवार्य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होगा</a:t>
            </a:r>
            <a:r>
              <a:rPr lang="en-IN" b="1" dirty="0" smtClean="0">
                <a:solidFill>
                  <a:schemeClr val="tx1"/>
                </a:solidFill>
              </a:rPr>
              <a:t> |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IN" b="1" dirty="0" err="1" smtClean="0">
                <a:solidFill>
                  <a:schemeClr val="tx1"/>
                </a:solidFill>
              </a:rPr>
              <a:t>धारा</a:t>
            </a:r>
            <a:r>
              <a:rPr lang="en-IN" b="1" dirty="0" smtClean="0">
                <a:solidFill>
                  <a:schemeClr val="tx1"/>
                </a:solidFill>
              </a:rPr>
              <a:t> 29(2) </a:t>
            </a:r>
            <a:r>
              <a:rPr lang="en-IN" b="1" dirty="0" err="1" smtClean="0">
                <a:solidFill>
                  <a:schemeClr val="tx1"/>
                </a:solidFill>
              </a:rPr>
              <a:t>के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अनुसार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पाठशाला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में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बच्चों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की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गतिविधि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आधारित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प्रक्रियाओं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एवं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बाल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केंद्रित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गतिविधियों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माध्यम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से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पठन-पाठन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कराया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err="1" smtClean="0">
                <a:solidFill>
                  <a:schemeClr val="tx1"/>
                </a:solidFill>
              </a:rPr>
              <a:t>जाएगा</a:t>
            </a:r>
            <a:r>
              <a:rPr lang="en-IN" b="1" dirty="0" smtClean="0">
                <a:solidFill>
                  <a:schemeClr val="tx1"/>
                </a:solidFill>
              </a:rPr>
              <a:t>।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708</Words>
  <Application>Microsoft Macintosh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S.V.S.P.M.ROOPANGARH</vt:lpstr>
      <vt:lpstr>शिक्षा का अधिकार अधिनियम (RTE) 2009</vt:lpstr>
      <vt:lpstr>Slide 3</vt:lpstr>
      <vt:lpstr>Slide 4</vt:lpstr>
      <vt:lpstr> RTE अधिनियम के उद्देश्य </vt:lpstr>
      <vt:lpstr>RTE अधिनियम 2009 की मुख्य विशेषताएँ</vt:lpstr>
      <vt:lpstr>सरकार की जिम्मेदारियाँ</vt:lpstr>
      <vt:lpstr>RTE लागू होने के बाद उपलब्धियाँ</vt:lpstr>
      <vt:lpstr> शिक्षा का अधिकार अधिनियम 2009 में अध्यापक की भूमिका तथा उत्तरदायित्व </vt:lpstr>
      <vt:lpstr>कार्यान्वयन में प्रमुख चुनौतियाँ</vt:lpstr>
      <vt:lpstr>अन्य महत्वपूर्ण बाधाएँ</vt:lpstr>
      <vt:lpstr>सुधार के लिए सुझाव</vt:lpstr>
      <vt:lpstr>निष्कर्ष</vt:lpstr>
      <vt:lpstr>THANK YOU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शिक्षा का अधिकार अधिनियम (RTE) 2009</dc:title>
  <dc:creator>Swami Mahavidyalaya</dc:creator>
  <dc:description>generated using python-pptx</dc:description>
  <cp:lastModifiedBy>shree</cp:lastModifiedBy>
  <cp:revision>24</cp:revision>
  <dcterms:created xsi:type="dcterms:W3CDTF">2013-01-27T09:14:16Z</dcterms:created>
  <dcterms:modified xsi:type="dcterms:W3CDTF">2026-04-21T06:08:35Z</dcterms:modified>
</cp:coreProperties>
</file>