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3" r:id="rId6"/>
    <p:sldId id="264"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8609BB5-24F5-418E-A9BF-56690F05DDEF}" type="datetimeFigureOut">
              <a:rPr lang="en-US" smtClean="0"/>
              <a:pPr/>
              <a:t>4/20/2026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2F4981-C7BF-405B-8683-44AE0FC97A0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609BB5-24F5-418E-A9BF-56690F05DDEF}" type="datetimeFigureOut">
              <a:rPr lang="en-US" smtClean="0"/>
              <a:pPr/>
              <a:t>4/20/2026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2F4981-C7BF-405B-8683-44AE0FC97A0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609BB5-24F5-418E-A9BF-56690F05DDEF}" type="datetimeFigureOut">
              <a:rPr lang="en-US" smtClean="0"/>
              <a:pPr/>
              <a:t>4/20/2026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2F4981-C7BF-405B-8683-44AE0FC97A0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609BB5-24F5-418E-A9BF-56690F05DDEF}" type="datetimeFigureOut">
              <a:rPr lang="en-US" smtClean="0"/>
              <a:pPr/>
              <a:t>4/20/2026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2F4981-C7BF-405B-8683-44AE0FC97A0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8609BB5-24F5-418E-A9BF-56690F05DDEF}" type="datetimeFigureOut">
              <a:rPr lang="en-US" smtClean="0"/>
              <a:pPr/>
              <a:t>4/20/2026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2F4981-C7BF-405B-8683-44AE0FC97A0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8609BB5-24F5-418E-A9BF-56690F05DDEF}" type="datetimeFigureOut">
              <a:rPr lang="en-US" smtClean="0"/>
              <a:pPr/>
              <a:t>4/20/2026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2F4981-C7BF-405B-8683-44AE0FC97A0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8609BB5-24F5-418E-A9BF-56690F05DDEF}" type="datetimeFigureOut">
              <a:rPr lang="en-US" smtClean="0"/>
              <a:pPr/>
              <a:t>4/20/2026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C2F4981-C7BF-405B-8683-44AE0FC97A0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8609BB5-24F5-418E-A9BF-56690F05DDEF}" type="datetimeFigureOut">
              <a:rPr lang="en-US" smtClean="0"/>
              <a:pPr/>
              <a:t>4/20/2026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C2F4981-C7BF-405B-8683-44AE0FC97A0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609BB5-24F5-418E-A9BF-56690F05DDEF}" type="datetimeFigureOut">
              <a:rPr lang="en-US" smtClean="0"/>
              <a:pPr/>
              <a:t>4/20/2026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C2F4981-C7BF-405B-8683-44AE0FC97A0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609BB5-24F5-418E-A9BF-56690F05DDEF}" type="datetimeFigureOut">
              <a:rPr lang="en-US" smtClean="0"/>
              <a:pPr/>
              <a:t>4/20/2026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2F4981-C7BF-405B-8683-44AE0FC97A0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609BB5-24F5-418E-A9BF-56690F05DDEF}" type="datetimeFigureOut">
              <a:rPr lang="en-US" smtClean="0"/>
              <a:pPr/>
              <a:t>4/20/2026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2F4981-C7BF-405B-8683-44AE0FC97A0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609BB5-24F5-418E-A9BF-56690F05DDEF}" type="datetimeFigureOut">
              <a:rPr lang="en-US" smtClean="0"/>
              <a:pPr/>
              <a:t>4/20/2026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2F4981-C7BF-405B-8683-44AE0FC97A0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81000"/>
            <a:ext cx="7772400" cy="1470025"/>
          </a:xfrm>
        </p:spPr>
        <p:txBody>
          <a:bodyPr/>
          <a:lstStyle/>
          <a:p>
            <a:r>
              <a:rPr lang="en-US" b="1" dirty="0" smtClean="0"/>
              <a:t>S.V.S.P.M. ROOPANGARH</a:t>
            </a:r>
            <a:endParaRPr lang="en-US" b="1" dirty="0"/>
          </a:p>
        </p:txBody>
      </p:sp>
      <p:sp>
        <p:nvSpPr>
          <p:cNvPr id="3" name="Subtitle 2"/>
          <p:cNvSpPr>
            <a:spLocks noGrp="1"/>
          </p:cNvSpPr>
          <p:nvPr>
            <p:ph type="subTitle" idx="1"/>
          </p:nvPr>
        </p:nvSpPr>
        <p:spPr>
          <a:xfrm>
            <a:off x="1066800" y="1600200"/>
            <a:ext cx="6400800" cy="4724400"/>
          </a:xfrm>
        </p:spPr>
        <p:txBody>
          <a:bodyPr/>
          <a:lstStyle/>
          <a:p>
            <a:endParaRPr lang="en-US" b="1" dirty="0" smtClean="0">
              <a:solidFill>
                <a:schemeClr val="tx1"/>
              </a:solidFill>
            </a:endParaRPr>
          </a:p>
          <a:p>
            <a:endParaRPr lang="en-US" b="1" dirty="0">
              <a:solidFill>
                <a:schemeClr val="tx1"/>
              </a:solidFill>
            </a:endParaRPr>
          </a:p>
          <a:p>
            <a:endParaRPr lang="en-US" b="1" dirty="0" smtClean="0">
              <a:solidFill>
                <a:schemeClr val="tx1"/>
              </a:solidFill>
            </a:endParaRPr>
          </a:p>
          <a:p>
            <a:endParaRPr lang="en-US" b="1" dirty="0">
              <a:solidFill>
                <a:schemeClr val="tx1"/>
              </a:solidFill>
            </a:endParaRPr>
          </a:p>
          <a:p>
            <a:r>
              <a:rPr lang="en-US" b="1" dirty="0" smtClean="0">
                <a:solidFill>
                  <a:schemeClr val="tx1"/>
                </a:solidFill>
              </a:rPr>
              <a:t>TEACHING </a:t>
            </a:r>
            <a:r>
              <a:rPr lang="en-US" b="1" dirty="0" smtClean="0">
                <a:solidFill>
                  <a:schemeClr val="tx1"/>
                </a:solidFill>
              </a:rPr>
              <a:t>METHOD</a:t>
            </a:r>
            <a:endParaRPr lang="en-US" b="1" dirty="0" smtClean="0">
              <a:solidFill>
                <a:schemeClr val="tx1"/>
              </a:solidFill>
            </a:endParaRPr>
          </a:p>
          <a:p>
            <a:r>
              <a:rPr lang="en-US" b="1" dirty="0" smtClean="0">
                <a:solidFill>
                  <a:schemeClr val="tx1"/>
                </a:solidFill>
              </a:rPr>
              <a:t>BY</a:t>
            </a:r>
          </a:p>
          <a:p>
            <a:r>
              <a:rPr lang="en-US" b="1" dirty="0" smtClean="0">
                <a:solidFill>
                  <a:schemeClr val="tx1"/>
                </a:solidFill>
              </a:rPr>
              <a:t>DR.BHAGIRATH REGAR</a:t>
            </a:r>
          </a:p>
          <a:p>
            <a:endParaRPr lang="en-US" b="1" dirty="0"/>
          </a:p>
        </p:txBody>
      </p:sp>
      <p:pic>
        <p:nvPicPr>
          <p:cNvPr id="1026" name="Picture 2"/>
          <p:cNvPicPr>
            <a:picLocks noChangeAspect="1" noChangeArrowheads="1"/>
          </p:cNvPicPr>
          <p:nvPr/>
        </p:nvPicPr>
        <p:blipFill>
          <a:blip r:embed="rId2" cstate="print"/>
          <a:srcRect/>
          <a:stretch>
            <a:fillRect/>
          </a:stretch>
        </p:blipFill>
        <p:spPr bwMode="auto">
          <a:xfrm>
            <a:off x="3276600" y="1752600"/>
            <a:ext cx="1685764" cy="1676401"/>
          </a:xfrm>
          <a:prstGeom prst="rect">
            <a:avLst/>
          </a:prstGeom>
          <a:noFill/>
          <a:ln w="9525">
            <a:noFill/>
            <a:miter lim="800000"/>
            <a:headEnd/>
            <a:tailEnd/>
          </a:ln>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1"/>
            <a:ext cx="8991600" cy="762000"/>
          </a:xfrm>
        </p:spPr>
        <p:txBody>
          <a:bodyPr>
            <a:normAutofit/>
          </a:bodyPr>
          <a:lstStyle/>
          <a:p>
            <a:r>
              <a:rPr lang="hi-IN" sz="3200" dirty="0" smtClean="0"/>
              <a:t>मस्तिष्क उद्वेलन विधि</a:t>
            </a:r>
            <a:endParaRPr lang="en-US" sz="3200" dirty="0"/>
          </a:p>
        </p:txBody>
      </p:sp>
      <p:sp>
        <p:nvSpPr>
          <p:cNvPr id="3" name="Subtitle 2"/>
          <p:cNvSpPr>
            <a:spLocks noGrp="1"/>
          </p:cNvSpPr>
          <p:nvPr>
            <p:ph type="subTitle" idx="1"/>
          </p:nvPr>
        </p:nvSpPr>
        <p:spPr>
          <a:xfrm>
            <a:off x="0" y="1143000"/>
            <a:ext cx="9144000" cy="5486400"/>
          </a:xfrm>
        </p:spPr>
        <p:txBody>
          <a:bodyPr>
            <a:normAutofit/>
          </a:bodyPr>
          <a:lstStyle/>
          <a:p>
            <a:pPr algn="just">
              <a:lnSpc>
                <a:spcPct val="120000"/>
              </a:lnSpc>
            </a:pPr>
            <a:r>
              <a:rPr lang="hi-IN" sz="2400" b="1" dirty="0" smtClean="0">
                <a:solidFill>
                  <a:schemeClr val="tx1"/>
                </a:solidFill>
              </a:rPr>
              <a:t>मस्तिष्क विप्लव(</a:t>
            </a:r>
            <a:r>
              <a:rPr lang="en-US" sz="2400" b="1" dirty="0" smtClean="0">
                <a:solidFill>
                  <a:schemeClr val="tx1"/>
                </a:solidFill>
              </a:rPr>
              <a:t>Brain Storming)</a:t>
            </a:r>
            <a:r>
              <a:rPr lang="hi-IN" sz="2400" b="1" dirty="0" smtClean="0">
                <a:solidFill>
                  <a:schemeClr val="tx1"/>
                </a:solidFill>
              </a:rPr>
              <a:t>यह एक नवीनतम शिक्षण आव्यूह है। यह एक जनतांत्रिक शिक्षण नीति (</a:t>
            </a:r>
            <a:r>
              <a:rPr lang="en-US" sz="2400" b="1" dirty="0" smtClean="0">
                <a:solidFill>
                  <a:schemeClr val="tx1"/>
                </a:solidFill>
              </a:rPr>
              <a:t>Teaching Strategy) </a:t>
            </a:r>
            <a:r>
              <a:rPr lang="hi-IN" sz="2400" b="1" dirty="0" smtClean="0">
                <a:solidFill>
                  <a:schemeClr val="tx1"/>
                </a:solidFill>
              </a:rPr>
              <a:t>है, जिसमें बालक की अन्तः क्रिया (</a:t>
            </a:r>
            <a:r>
              <a:rPr lang="en-US" sz="2400" b="1" dirty="0" smtClean="0">
                <a:solidFill>
                  <a:schemeClr val="tx1"/>
                </a:solidFill>
              </a:rPr>
              <a:t>Interaction) </a:t>
            </a:r>
            <a:r>
              <a:rPr lang="hi-IN" sz="2400" b="1" dirty="0" smtClean="0">
                <a:solidFill>
                  <a:schemeClr val="tx1"/>
                </a:solidFill>
              </a:rPr>
              <a:t>पर अधिक बल दिया गया है, तथा शिक्षार्थियों के मस्तिष्क के प्रयोग पर बल दिया जाता है। कक्षा में इस प्रकार की परिस्थिति उत्पन्न की जाती है कि बालक किसी विषय अथवा बिन्दु पर विचार करने के लिये बाध्य हो जाता है। </a:t>
            </a:r>
            <a:r>
              <a:rPr lang="hi-IN" sz="2400" b="1" dirty="0" smtClean="0">
                <a:solidFill>
                  <a:schemeClr val="tx1"/>
                </a:solidFill>
              </a:rPr>
              <a:t>कक्षा </a:t>
            </a:r>
            <a:r>
              <a:rPr lang="hi-IN" sz="2400" b="1" dirty="0" smtClean="0">
                <a:solidFill>
                  <a:schemeClr val="tx1"/>
                </a:solidFill>
              </a:rPr>
              <a:t>में उपस्थित प्रत्येक बालक के मस्तिष्क में एक विप्लव उत्पन्न होता है और वह अपने विचार प्रस्तुत करने के लिये बेचैन हो उठता है तथा परस्पर विचार-विमर्श वाद-विवाद तथा तर्क-वितर्क की स्थिति उत्पन्न हो जाती है। शिक्षक ऐसी स्थिति उत्पन्न कर अपने शिक्षण उद्देश्य की ओर अग्रसर हो उपयुक्त निष्कर्ष तक पहुँचने में विद्यार्थियों की सहायता करता है।</a:t>
            </a:r>
            <a:endParaRPr lang="en-US" sz="2400" b="1"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52401"/>
            <a:ext cx="9144000" cy="685799"/>
          </a:xfrm>
        </p:spPr>
        <p:txBody>
          <a:bodyPr>
            <a:normAutofit/>
          </a:bodyPr>
          <a:lstStyle/>
          <a:p>
            <a:r>
              <a:rPr lang="hi-IN" sz="3200" b="1" dirty="0" smtClean="0"/>
              <a:t>मस्तिष्क विप्लव नीति की विशिष्टताएँ</a:t>
            </a:r>
            <a:endParaRPr lang="en-US" sz="3200" b="1" dirty="0"/>
          </a:p>
        </p:txBody>
      </p:sp>
      <p:sp>
        <p:nvSpPr>
          <p:cNvPr id="3" name="Subtitle 2"/>
          <p:cNvSpPr>
            <a:spLocks noGrp="1"/>
          </p:cNvSpPr>
          <p:nvPr>
            <p:ph type="subTitle" idx="1"/>
          </p:nvPr>
        </p:nvSpPr>
        <p:spPr>
          <a:xfrm>
            <a:off x="0" y="914400"/>
            <a:ext cx="9144000" cy="5181600"/>
          </a:xfrm>
        </p:spPr>
        <p:txBody>
          <a:bodyPr>
            <a:normAutofit/>
          </a:bodyPr>
          <a:lstStyle/>
          <a:p>
            <a:pPr marL="514350" indent="-514350" algn="l">
              <a:buFont typeface="Wingdings" pitchFamily="2" charset="2"/>
              <a:buChar char="Ø"/>
            </a:pPr>
            <a:r>
              <a:rPr lang="hi-IN" sz="2000" b="1" dirty="0" smtClean="0">
                <a:solidFill>
                  <a:schemeClr val="tx1"/>
                </a:solidFill>
              </a:rPr>
              <a:t>इसमें शिक्षक द्वारा कोई समस्या अथवा विचारोत्तेजक विषय विद्यार्थियों के सम्मुख प्रस्तुत किया जाता है। विद्यार्थियों से उस </a:t>
            </a:r>
            <a:r>
              <a:rPr lang="hi-IN" sz="2000" b="1" dirty="0" smtClean="0">
                <a:solidFill>
                  <a:schemeClr val="tx1"/>
                </a:solidFill>
              </a:rPr>
              <a:t>विषय पर </a:t>
            </a:r>
            <a:r>
              <a:rPr lang="hi-IN" sz="2000" b="1" dirty="0" smtClean="0">
                <a:solidFill>
                  <a:schemeClr val="tx1"/>
                </a:solidFill>
              </a:rPr>
              <a:t>उनके विचार आमंत्रित किये जाते हैं जैसे 'शिक्षित बेरोजगारी की समस्या'।</a:t>
            </a:r>
            <a:endParaRPr lang="en-US" sz="2000" b="1" dirty="0" smtClean="0">
              <a:solidFill>
                <a:schemeClr val="tx1"/>
              </a:solidFill>
            </a:endParaRPr>
          </a:p>
          <a:p>
            <a:pPr marL="514350" indent="-514350" algn="l">
              <a:buFont typeface="Wingdings" pitchFamily="2" charset="2"/>
              <a:buChar char="Ø"/>
            </a:pPr>
            <a:r>
              <a:rPr lang="hi-IN" sz="2000" b="1" dirty="0" smtClean="0">
                <a:solidFill>
                  <a:schemeClr val="tx1"/>
                </a:solidFill>
              </a:rPr>
              <a:t>सभी विद्यार्थी स्वतंत्रतापूर्वक विचार करते हैं तथा निर्भय होकर </a:t>
            </a:r>
            <a:r>
              <a:rPr lang="hi-IN" sz="2000" b="1" dirty="0" smtClean="0">
                <a:solidFill>
                  <a:schemeClr val="tx1"/>
                </a:solidFill>
              </a:rPr>
              <a:t>कक्षा </a:t>
            </a:r>
            <a:r>
              <a:rPr lang="hi-IN" sz="2000" b="1" dirty="0" smtClean="0">
                <a:solidFill>
                  <a:schemeClr val="tx1"/>
                </a:solidFill>
              </a:rPr>
              <a:t>अथवा समूह में व्यक्त करते हैं। यह विचार सार्थक अथवा निरर्थक हो सकते हैं। इन विचारों पर अथवा उससे पृथक् विचार परस्पर वाद-विवाद में उभर कर आते हैं। वे एक-दूसरे से तर्क करते हैं तथा सही निष्कर्ष पर पहुँचने का प्रयत्न करते हैं।</a:t>
            </a:r>
            <a:endParaRPr lang="en-US" sz="2000" b="1" dirty="0" smtClean="0">
              <a:solidFill>
                <a:schemeClr val="tx1"/>
              </a:solidFill>
            </a:endParaRPr>
          </a:p>
          <a:p>
            <a:pPr marL="514350" indent="-514350" algn="l">
              <a:buFont typeface="Wingdings" pitchFamily="2" charset="2"/>
              <a:buChar char="Ø"/>
            </a:pPr>
            <a:r>
              <a:rPr lang="hi-IN" sz="2000" b="1" dirty="0" smtClean="0">
                <a:solidFill>
                  <a:schemeClr val="tx1"/>
                </a:solidFill>
              </a:rPr>
              <a:t>शिक्षक  एक मित्र अथवा नियंत्रक के रूप में स्थिति को सम्हालता है क्योंकि कई बार तर्क-वितर्क में विद्यार्थी विषय से भटक जाते हैं । इसके लिये वह श्यामपट्ट </a:t>
            </a:r>
            <a:r>
              <a:rPr lang="hi-IN" sz="2000" b="1" dirty="0" smtClean="0">
                <a:solidFill>
                  <a:schemeClr val="tx1"/>
                </a:solidFill>
              </a:rPr>
              <a:t>पर </a:t>
            </a:r>
            <a:r>
              <a:rPr lang="hi-IN" sz="2000" b="1" dirty="0" smtClean="0">
                <a:solidFill>
                  <a:schemeClr val="tx1"/>
                </a:solidFill>
              </a:rPr>
              <a:t>सभी विद्यार्थियों के सार्थक अथवा निरर्थक विचारों को अंकित करता जाता है।</a:t>
            </a:r>
            <a:endParaRPr lang="en-US" sz="2000" b="1" dirty="0" smtClean="0">
              <a:solidFill>
                <a:schemeClr val="tx1"/>
              </a:solidFill>
            </a:endParaRPr>
          </a:p>
          <a:p>
            <a:pPr marL="514350" indent="-514350" algn="l">
              <a:buFont typeface="Wingdings" pitchFamily="2" charset="2"/>
              <a:buChar char="Ø"/>
            </a:pPr>
            <a:r>
              <a:rPr lang="hi-IN" sz="2000" b="1" dirty="0" smtClean="0">
                <a:solidFill>
                  <a:schemeClr val="tx1"/>
                </a:solidFill>
              </a:rPr>
              <a:t>शिक्षक एक-एक करके सभी विचारों पर विद्यार्थियों से सामूहिक रूप से विचार करके निष्कर्ष तक पहुँचने में सहायता करता है, तथा सार्थक विचारों को स्वीकृत कर लिया जाता है।</a:t>
            </a:r>
            <a:endParaRPr lang="en-US" sz="2000" b="1" dirty="0">
              <a:solidFill>
                <a:schemeClr val="tx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0"/>
            <a:ext cx="8153400" cy="990600"/>
          </a:xfrm>
        </p:spPr>
        <p:txBody>
          <a:bodyPr>
            <a:noAutofit/>
          </a:bodyPr>
          <a:lstStyle/>
          <a:p>
            <a:r>
              <a:rPr lang="hi-IN" sz="3200" b="1" dirty="0" smtClean="0"/>
              <a:t>मस्तिष्क विप्लव नीति के गुण</a:t>
            </a:r>
            <a:r>
              <a:rPr lang="en-US" sz="3200" b="1" dirty="0" smtClean="0"/>
              <a:t> </a:t>
            </a:r>
            <a:br>
              <a:rPr lang="en-US" sz="3200" b="1" dirty="0" smtClean="0"/>
            </a:br>
            <a:r>
              <a:rPr lang="hi-IN" sz="3200" b="1" dirty="0" smtClean="0"/>
              <a:t>(</a:t>
            </a:r>
            <a:r>
              <a:rPr lang="en-US" sz="3200" b="1" dirty="0" smtClean="0"/>
              <a:t>Merits of Brain Storming Strategy)</a:t>
            </a:r>
            <a:endParaRPr lang="en-US" sz="3200" b="1" dirty="0"/>
          </a:p>
        </p:txBody>
      </p:sp>
      <p:sp>
        <p:nvSpPr>
          <p:cNvPr id="3" name="Subtitle 2"/>
          <p:cNvSpPr>
            <a:spLocks noGrp="1"/>
          </p:cNvSpPr>
          <p:nvPr>
            <p:ph type="subTitle" idx="1"/>
          </p:nvPr>
        </p:nvSpPr>
        <p:spPr>
          <a:xfrm>
            <a:off x="152400" y="1066800"/>
            <a:ext cx="8763000" cy="5791200"/>
          </a:xfrm>
        </p:spPr>
        <p:txBody>
          <a:bodyPr>
            <a:normAutofit/>
          </a:bodyPr>
          <a:lstStyle/>
          <a:p>
            <a:pPr marL="514350" indent="-514350" algn="just">
              <a:buFont typeface="Wingdings" pitchFamily="2" charset="2"/>
              <a:buChar char="v"/>
            </a:pPr>
            <a:r>
              <a:rPr lang="hi-IN" sz="2200" b="1" dirty="0" smtClean="0">
                <a:solidFill>
                  <a:schemeClr val="tx1"/>
                </a:solidFill>
              </a:rPr>
              <a:t>सामूहिक चिन्तन करने को उत्प्रेरित करना- समूह में बैठकर चिन्तन करने की उत्प्रेरणा मिलती है, तथा अपने विचारों को निर्भय होकर व्यक्त करने का कौशल विकसित होता है।</a:t>
            </a:r>
            <a:endParaRPr lang="en-US" sz="2200" b="1" dirty="0" smtClean="0">
              <a:solidFill>
                <a:schemeClr val="tx1"/>
              </a:solidFill>
            </a:endParaRPr>
          </a:p>
          <a:p>
            <a:pPr marL="514350" indent="-514350" algn="just">
              <a:buFont typeface="Wingdings" pitchFamily="2" charset="2"/>
              <a:buChar char="v"/>
            </a:pPr>
            <a:r>
              <a:rPr lang="hi-IN" sz="2200" b="1" dirty="0" smtClean="0">
                <a:solidFill>
                  <a:schemeClr val="tx1"/>
                </a:solidFill>
              </a:rPr>
              <a:t>ज्ञान में वृद्धि होना</a:t>
            </a:r>
            <a:r>
              <a:rPr lang="en-US" sz="2200" b="1" dirty="0" smtClean="0">
                <a:solidFill>
                  <a:schemeClr val="tx1"/>
                </a:solidFill>
              </a:rPr>
              <a:t>-</a:t>
            </a:r>
            <a:r>
              <a:rPr lang="hi-IN" sz="2200" b="1" dirty="0" smtClean="0">
                <a:solidFill>
                  <a:schemeClr val="tx1"/>
                </a:solidFill>
              </a:rPr>
              <a:t> एक दूसरे के विचार सुनकर विद्यार्थी अपने ज्ञान में वृद्धि करते हैं, जिससे उनकी मानसिक क्षमता एवं विचार शक्ति की परिधि की सीमा बढ़ जाती है।</a:t>
            </a:r>
            <a:endParaRPr lang="en-US" sz="2200" b="1" dirty="0" smtClean="0">
              <a:solidFill>
                <a:schemeClr val="tx1"/>
              </a:solidFill>
            </a:endParaRPr>
          </a:p>
          <a:p>
            <a:pPr marL="514350" indent="-514350" algn="just">
              <a:buFont typeface="Wingdings" pitchFamily="2" charset="2"/>
              <a:buChar char="v"/>
            </a:pPr>
            <a:r>
              <a:rPr lang="hi-IN" sz="2200" b="1" dirty="0" smtClean="0">
                <a:solidFill>
                  <a:schemeClr val="tx1"/>
                </a:solidFill>
              </a:rPr>
              <a:t>ज्ञानात्मक एवं भावात्मक पक्ष का विकास</a:t>
            </a:r>
            <a:r>
              <a:rPr lang="en-US" sz="2200" b="1" dirty="0" smtClean="0">
                <a:solidFill>
                  <a:schemeClr val="tx1"/>
                </a:solidFill>
              </a:rPr>
              <a:t>-</a:t>
            </a:r>
            <a:r>
              <a:rPr lang="hi-IN" sz="2200" b="1" dirty="0" smtClean="0">
                <a:solidFill>
                  <a:schemeClr val="tx1"/>
                </a:solidFill>
              </a:rPr>
              <a:t> इससे विद्यार्थियों में मौलिकता व चिन्तन शक्ति का विकास होता है। कभी-कभी विद्यार्थियों से मूल्यवान एवं सार्थक विचार मिल जाते हैं। विद्यार्थियों में आत्मविश्वास बढ़ता है तथा उनमें सृजनात्मक ता का विकास होता है।</a:t>
            </a:r>
            <a:endParaRPr lang="en-US" sz="2200" b="1" dirty="0" smtClean="0">
              <a:solidFill>
                <a:schemeClr val="tx1"/>
              </a:solidFill>
            </a:endParaRPr>
          </a:p>
          <a:p>
            <a:pPr marL="514350" indent="-514350" algn="just">
              <a:buFont typeface="Wingdings" pitchFamily="2" charset="2"/>
              <a:buChar char="v"/>
            </a:pPr>
            <a:r>
              <a:rPr lang="hi-IN" sz="2200" b="1" dirty="0" smtClean="0">
                <a:solidFill>
                  <a:schemeClr val="tx1"/>
                </a:solidFill>
              </a:rPr>
              <a:t>आत्मानुशासन विकसित होना</a:t>
            </a:r>
            <a:r>
              <a:rPr lang="en-US" sz="2200" b="1" dirty="0" smtClean="0">
                <a:solidFill>
                  <a:schemeClr val="tx1"/>
                </a:solidFill>
              </a:rPr>
              <a:t>-</a:t>
            </a:r>
            <a:r>
              <a:rPr lang="hi-IN" sz="2200" b="1" dirty="0" smtClean="0">
                <a:solidFill>
                  <a:schemeClr val="tx1"/>
                </a:solidFill>
              </a:rPr>
              <a:t> दूसरों के विचारों को सुनने की तथा अपने विचारों को मूल्यांकित कर, धैर्य के साथ प्रकट करना आज से जनतांत्रिक युग में उपयोगी होगा।</a:t>
            </a:r>
            <a:endParaRPr lang="en-US" sz="2200" b="1" dirty="0">
              <a:solidFill>
                <a:schemeClr val="tx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038"/>
            <a:ext cx="8229600" cy="944562"/>
          </a:xfrm>
        </p:spPr>
        <p:txBody>
          <a:bodyPr>
            <a:normAutofit/>
          </a:bodyPr>
          <a:lstStyle/>
          <a:p>
            <a:r>
              <a:rPr lang="hi-IN" sz="3200" dirty="0" smtClean="0"/>
              <a:t>मस्तिष्क विप्लव विधि के दोष</a:t>
            </a:r>
            <a:endParaRPr lang="en-US" sz="3200" dirty="0"/>
          </a:p>
        </p:txBody>
      </p:sp>
      <p:sp>
        <p:nvSpPr>
          <p:cNvPr id="3" name="Content Placeholder 2"/>
          <p:cNvSpPr>
            <a:spLocks noGrp="1"/>
          </p:cNvSpPr>
          <p:nvPr>
            <p:ph idx="1"/>
          </p:nvPr>
        </p:nvSpPr>
        <p:spPr>
          <a:xfrm>
            <a:off x="533400" y="838200"/>
            <a:ext cx="8229600" cy="5791200"/>
          </a:xfrm>
        </p:spPr>
        <p:txBody>
          <a:bodyPr>
            <a:noAutofit/>
          </a:bodyPr>
          <a:lstStyle/>
          <a:p>
            <a:pPr algn="just">
              <a:buFont typeface="Wingdings" pitchFamily="2" charset="2"/>
              <a:buChar char="§"/>
            </a:pPr>
            <a:r>
              <a:rPr lang="hi-IN" sz="2000" b="1" dirty="0" smtClean="0"/>
              <a:t>छोटी कक्षाओं के लिए </a:t>
            </a:r>
            <a:r>
              <a:rPr lang="hi-IN" sz="2000" b="1" dirty="0" smtClean="0"/>
              <a:t>व्यावहारिक </a:t>
            </a:r>
            <a:r>
              <a:rPr lang="hi-IN" sz="2000" b="1" dirty="0" smtClean="0"/>
              <a:t>नहीं </a:t>
            </a:r>
            <a:r>
              <a:rPr lang="hi-IN" sz="2000" b="1" dirty="0" smtClean="0"/>
              <a:t>है</a:t>
            </a:r>
            <a:r>
              <a:rPr lang="hi-IN" sz="2000" b="1" dirty="0" smtClean="0"/>
              <a:t>।</a:t>
            </a:r>
            <a:endParaRPr lang="en-US" sz="2000" b="1" dirty="0" smtClean="0"/>
          </a:p>
          <a:p>
            <a:pPr algn="just">
              <a:buFont typeface="Wingdings" pitchFamily="2" charset="2"/>
              <a:buChar char="§"/>
            </a:pPr>
            <a:endParaRPr lang="en-US" sz="2000" b="1" dirty="0" smtClean="0"/>
          </a:p>
          <a:p>
            <a:pPr algn="just">
              <a:buFont typeface="Wingdings" pitchFamily="2" charset="2"/>
              <a:buChar char="§"/>
            </a:pPr>
            <a:r>
              <a:rPr lang="hi-IN" sz="2000" b="1" dirty="0" smtClean="0"/>
              <a:t>यह प्रविधि उच्च कक्षाओं के लिए उपयुक्त है</a:t>
            </a:r>
            <a:r>
              <a:rPr lang="en-US" sz="2000" b="1" dirty="0" smtClean="0"/>
              <a:t> I</a:t>
            </a:r>
          </a:p>
          <a:p>
            <a:pPr algn="just">
              <a:buNone/>
            </a:pPr>
            <a:endParaRPr lang="en-US" sz="2000" b="1" dirty="0" smtClean="0"/>
          </a:p>
          <a:p>
            <a:pPr algn="just">
              <a:buFont typeface="Wingdings" pitchFamily="2" charset="2"/>
              <a:buChar char="§"/>
            </a:pPr>
            <a:r>
              <a:rPr lang="hi-IN" sz="2000" b="1" dirty="0" smtClean="0"/>
              <a:t>प्रत्येक </a:t>
            </a:r>
            <a:r>
              <a:rPr lang="hi-IN" sz="2000" b="1" dirty="0" smtClean="0"/>
              <a:t>विषय वस्तु को इस विधि से नहीं समझा जा सकता</a:t>
            </a:r>
            <a:r>
              <a:rPr lang="en-US" sz="2000" b="1" dirty="0" smtClean="0"/>
              <a:t> </a:t>
            </a:r>
            <a:r>
              <a:rPr lang="en-US" sz="2000" b="1" dirty="0" smtClean="0"/>
              <a:t>I</a:t>
            </a:r>
          </a:p>
          <a:p>
            <a:pPr algn="just">
              <a:buFont typeface="Wingdings" pitchFamily="2" charset="2"/>
              <a:buChar char="§"/>
            </a:pPr>
            <a:endParaRPr lang="en-US" sz="2000" b="1" dirty="0" smtClean="0"/>
          </a:p>
          <a:p>
            <a:pPr algn="just">
              <a:buFont typeface="Wingdings" pitchFamily="2" charset="2"/>
              <a:buChar char="§"/>
            </a:pPr>
            <a:r>
              <a:rPr lang="hi-IN" sz="2000" b="1" dirty="0" smtClean="0"/>
              <a:t>मन्द </a:t>
            </a:r>
            <a:r>
              <a:rPr lang="hi-IN" sz="2000" b="1" dirty="0" smtClean="0"/>
              <a:t>बुद्धि के बालकों </a:t>
            </a:r>
            <a:r>
              <a:rPr lang="hi-IN" sz="2000" b="1" dirty="0" smtClean="0"/>
              <a:t>के लिए </a:t>
            </a:r>
            <a:r>
              <a:rPr lang="hi-IN" sz="2000" b="1" dirty="0" smtClean="0"/>
              <a:t>लाभकारी</a:t>
            </a:r>
            <a:r>
              <a:rPr lang="hi-IN" sz="2000" b="1" dirty="0" smtClean="0"/>
              <a:t> नहीं है</a:t>
            </a:r>
            <a:r>
              <a:rPr lang="en-US" sz="2000" b="1" dirty="0" smtClean="0"/>
              <a:t> </a:t>
            </a:r>
            <a:r>
              <a:rPr lang="en-US" sz="2000" b="1" dirty="0" smtClean="0"/>
              <a:t>I</a:t>
            </a:r>
          </a:p>
          <a:p>
            <a:pPr algn="just">
              <a:buNone/>
            </a:pPr>
            <a:endParaRPr lang="en-US" sz="2000" b="1" dirty="0" smtClean="0"/>
          </a:p>
          <a:p>
            <a:pPr algn="just">
              <a:buFont typeface="Wingdings" pitchFamily="2" charset="2"/>
              <a:buChar char="§"/>
            </a:pPr>
            <a:r>
              <a:rPr lang="hi-IN" sz="2000" b="1" dirty="0" smtClean="0"/>
              <a:t>इस </a:t>
            </a:r>
            <a:r>
              <a:rPr lang="hi-IN" sz="2000" b="1" dirty="0" smtClean="0"/>
              <a:t>विधि द्वारा पाठ्यक्रम  समय पर पूरा</a:t>
            </a:r>
            <a:r>
              <a:rPr lang="en-US" sz="2000" b="1" dirty="0" smtClean="0"/>
              <a:t> </a:t>
            </a:r>
            <a:r>
              <a:rPr lang="hi-IN" sz="2000" b="1" dirty="0" smtClean="0"/>
              <a:t>नहीं किया जा सकता।</a:t>
            </a:r>
            <a:r>
              <a:rPr lang="en-US" sz="2000" b="1" dirty="0" smtClean="0"/>
              <a:t> </a:t>
            </a:r>
            <a:endParaRPr lang="en-US" sz="2000" b="1" dirty="0" smtClean="0"/>
          </a:p>
          <a:p>
            <a:pPr algn="just">
              <a:buFont typeface="Wingdings" pitchFamily="2" charset="2"/>
              <a:buChar char="§"/>
            </a:pPr>
            <a:endParaRPr lang="en-US" sz="2000" b="1" dirty="0" smtClean="0"/>
          </a:p>
          <a:p>
            <a:pPr algn="just">
              <a:buFont typeface="Wingdings" pitchFamily="2" charset="2"/>
              <a:buChar char="§"/>
            </a:pPr>
            <a:r>
              <a:rPr lang="hi-IN" sz="2000" b="1" dirty="0" smtClean="0"/>
              <a:t>इस </a:t>
            </a:r>
            <a:r>
              <a:rPr lang="hi-IN" sz="2000" b="1" dirty="0" smtClean="0"/>
              <a:t>विधि के संचालन के लिए योग्य तथा अनुभवी शिक्षकों की आवश्यकता होती है</a:t>
            </a:r>
            <a:r>
              <a:rPr lang="en-US" sz="2000" b="1" dirty="0" smtClean="0"/>
              <a:t> </a:t>
            </a:r>
            <a:r>
              <a:rPr lang="en-US" sz="2000" b="1" dirty="0" smtClean="0"/>
              <a:t>I</a:t>
            </a:r>
            <a:endParaRPr lang="en-US" sz="2000" b="1"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2590800"/>
            <a:ext cx="6400800" cy="1752600"/>
          </a:xfrm>
        </p:spPr>
        <p:txBody>
          <a:bodyPr>
            <a:normAutofit/>
          </a:bodyPr>
          <a:lstStyle/>
          <a:p>
            <a:r>
              <a:rPr lang="en-US" sz="4400" b="1" dirty="0" smtClean="0">
                <a:solidFill>
                  <a:schemeClr val="tx1"/>
                </a:solidFill>
                <a:latin typeface="Algerian" pitchFamily="82" charset="0"/>
              </a:rPr>
              <a:t>THANK YOU</a:t>
            </a:r>
            <a:endParaRPr lang="en-US" sz="4400" b="1" dirty="0">
              <a:solidFill>
                <a:schemeClr val="tx1"/>
              </a:solidFill>
              <a:latin typeface="Algerian" pitchFamily="82"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225</TotalTime>
  <Words>530</Words>
  <Application>Microsoft Office PowerPoint</Application>
  <PresentationFormat>On-screen Show (4:3)</PresentationFormat>
  <Paragraphs>33</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S.V.S.P.M. ROOPANGARH</vt:lpstr>
      <vt:lpstr>मस्तिष्क उद्वेलन विधि</vt:lpstr>
      <vt:lpstr>मस्तिष्क विप्लव नीति की विशिष्टताएँ</vt:lpstr>
      <vt:lpstr>मस्तिष्क विप्लव नीति के गुण  (Merits of Brain Storming Strategy)</vt:lpstr>
      <vt:lpstr>मस्तिष्क विप्लव विधि के दोष</vt:lpstr>
      <vt:lpstr>Slide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shree</dc:creator>
  <cp:lastModifiedBy>Welcome</cp:lastModifiedBy>
  <cp:revision>26</cp:revision>
  <dcterms:created xsi:type="dcterms:W3CDTF">2026-04-18T06:07:51Z</dcterms:created>
  <dcterms:modified xsi:type="dcterms:W3CDTF">2026-04-20T08:23:39Z</dcterms:modified>
</cp:coreProperties>
</file>