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9" r:id="rId4"/>
    <p:sldId id="268" r:id="rId5"/>
    <p:sldId id="262" r:id="rId6"/>
    <p:sldId id="263" r:id="rId7"/>
    <p:sldId id="266" r:id="rId8"/>
    <p:sldId id="267" r:id="rId9"/>
    <p:sldId id="260" r:id="rId10"/>
    <p:sldId id="271"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FF"/>
    <a:srgbClr val="CCFF99"/>
    <a:srgbClr val="CCFFFF"/>
    <a:srgbClr val="66FFFF"/>
    <a:srgbClr val="00FFFF"/>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7C133B-085A-4AC5-A330-B24342000458}"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C133B-085A-4AC5-A330-B24342000458}"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C133B-085A-4AC5-A330-B24342000458}"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C133B-085A-4AC5-A330-B24342000458}"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7C133B-085A-4AC5-A330-B24342000458}" type="datetimeFigureOut">
              <a:rPr lang="en-US" smtClean="0"/>
              <a:pPr/>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7C133B-085A-4AC5-A330-B24342000458}"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C133B-085A-4AC5-A330-B24342000458}" type="datetimeFigureOut">
              <a:rPr lang="en-US" smtClean="0"/>
              <a:pPr/>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7C133B-085A-4AC5-A330-B24342000458}" type="datetimeFigureOut">
              <a:rPr lang="en-US" smtClean="0"/>
              <a:pPr/>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C133B-085A-4AC5-A330-B24342000458}" type="datetimeFigureOut">
              <a:rPr lang="en-US" smtClean="0"/>
              <a:pPr/>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C133B-085A-4AC5-A330-B24342000458}"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C133B-085A-4AC5-A330-B24342000458}" type="datetimeFigureOut">
              <a:rPr lang="en-US" smtClean="0"/>
              <a:pPr/>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89A87-14B5-41EA-BDD4-25DCBC23E6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C133B-085A-4AC5-A330-B24342000458}" type="datetimeFigureOut">
              <a:rPr lang="en-US" smtClean="0"/>
              <a:pPr/>
              <a:t>4/21/2026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89A87-14B5-41EA-BDD4-25DCBC23E6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4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smtClean="0"/>
              <a:t/>
            </a:r>
            <a:br>
              <a:rPr lang="en-US" b="1" dirty="0" smtClean="0"/>
            </a:br>
            <a:r>
              <a:rPr lang="en-US" b="1" smtClean="0"/>
              <a:t/>
            </a:r>
            <a:br>
              <a:rPr lang="en-US" b="1" smtClean="0"/>
            </a:br>
            <a:r>
              <a:rPr lang="en-US" b="1" smtClean="0"/>
              <a:t/>
            </a:r>
            <a:br>
              <a:rPr lang="en-US" b="1" smtClean="0"/>
            </a:br>
            <a:r>
              <a:rPr lang="en-US" b="1" smtClean="0"/>
              <a:t>S.V.S.P.M.ROOPANGARH</a:t>
            </a:r>
            <a:endParaRPr lang="en-US" b="1" dirty="0"/>
          </a:p>
        </p:txBody>
      </p:sp>
      <p:sp>
        <p:nvSpPr>
          <p:cNvPr id="3" name="Subtitle 2"/>
          <p:cNvSpPr>
            <a:spLocks noGrp="1"/>
          </p:cNvSpPr>
          <p:nvPr>
            <p:ph type="subTitle" idx="1"/>
          </p:nvPr>
        </p:nvSpPr>
        <p:spPr>
          <a:xfrm>
            <a:off x="0" y="3886200"/>
            <a:ext cx="9144000" cy="2971800"/>
          </a:xfrm>
        </p:spPr>
        <p:txBody>
          <a:bodyPr/>
          <a:lstStyle/>
          <a:p>
            <a:r>
              <a:rPr lang="en-US" b="1" dirty="0" smtClean="0">
                <a:solidFill>
                  <a:schemeClr val="tx1"/>
                </a:solidFill>
              </a:rPr>
              <a:t>SUBJECT: EDUCATION IN CONTEMPORARY INDIA</a:t>
            </a:r>
            <a:endParaRPr lang="en-US" b="1" dirty="0">
              <a:solidFill>
                <a:schemeClr val="tx1"/>
              </a:solidFill>
            </a:endParaRPr>
          </a:p>
        </p:txBody>
      </p:sp>
      <p:sp>
        <p:nvSpPr>
          <p:cNvPr id="4" name="Oval 3"/>
          <p:cNvSpPr/>
          <p:nvPr/>
        </p:nvSpPr>
        <p:spPr>
          <a:xfrm>
            <a:off x="3786182" y="357166"/>
            <a:ext cx="1500198" cy="1357322"/>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3"/>
                <a:stretch>
                  <a:fillRect/>
                </a:stretch>
              </a:blip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407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3600" b="1" u="sng" dirty="0" smtClean="0">
                <a:solidFill>
                  <a:srgbClr val="C00000"/>
                </a:solidFill>
              </a:rPr>
              <a:t/>
            </a:r>
            <a:br>
              <a:rPr lang="en-US" sz="3600" b="1" u="sng" dirty="0" smtClean="0">
                <a:solidFill>
                  <a:srgbClr val="C00000"/>
                </a:solidFill>
              </a:rPr>
            </a:br>
            <a:r>
              <a:rPr lang="en-US" sz="3600" b="1" u="sng" dirty="0" smtClean="0">
                <a:solidFill>
                  <a:srgbClr val="C00000"/>
                </a:solidFill>
              </a:rPr>
              <a:t>Key Recommendations of the </a:t>
            </a:r>
            <a:r>
              <a:rPr lang="en-US" sz="3600" b="1" u="sng" dirty="0" err="1" smtClean="0">
                <a:solidFill>
                  <a:srgbClr val="C00000"/>
                </a:solidFill>
              </a:rPr>
              <a:t>Yashpal</a:t>
            </a:r>
            <a:r>
              <a:rPr lang="en-US" sz="3600" b="1" u="sng" dirty="0" smtClean="0">
                <a:solidFill>
                  <a:srgbClr val="C00000"/>
                </a:solidFill>
              </a:rPr>
              <a:t> Committee Report 1993</a:t>
            </a:r>
            <a:r>
              <a:rPr lang="en-US" u="sng" dirty="0" smtClean="0">
                <a:solidFill>
                  <a:srgbClr val="C00000"/>
                </a:solidFill>
              </a:rPr>
              <a:t/>
            </a:r>
            <a:br>
              <a:rPr lang="en-US" u="sng" dirty="0" smtClean="0">
                <a:solidFill>
                  <a:srgbClr val="C00000"/>
                </a:solidFill>
              </a:rPr>
            </a:br>
            <a:endParaRPr lang="en-US" dirty="0"/>
          </a:p>
        </p:txBody>
      </p:sp>
      <p:sp>
        <p:nvSpPr>
          <p:cNvPr id="3" name="Content Placeholder 2"/>
          <p:cNvSpPr>
            <a:spLocks noGrp="1"/>
          </p:cNvSpPr>
          <p:nvPr>
            <p:ph idx="1"/>
          </p:nvPr>
        </p:nvSpPr>
        <p:spPr>
          <a:xfrm>
            <a:off x="0" y="1214422"/>
            <a:ext cx="9144000" cy="5643578"/>
          </a:xfrm>
        </p:spPr>
        <p:txBody>
          <a:bodyPr>
            <a:normAutofit/>
          </a:bodyPr>
          <a:lstStyle/>
          <a:p>
            <a:pPr>
              <a:buFont typeface="Wingdings" pitchFamily="2" charset="2"/>
              <a:buChar char="Ø"/>
            </a:pPr>
            <a:r>
              <a:rPr lang="hi-IN" sz="2200" b="1" dirty="0" smtClean="0"/>
              <a:t>स्कूल के लिए सही इंफ्रास्ट्रक्चर, लाइब्रेरी और लैब पर ज़ोर दिया गया।</a:t>
            </a:r>
            <a:endParaRPr lang="en-US" sz="2200" b="1" dirty="0" smtClean="0"/>
          </a:p>
          <a:p>
            <a:pPr>
              <a:buFont typeface="Wingdings" pitchFamily="2" charset="2"/>
              <a:buChar char="Ø"/>
            </a:pPr>
            <a:r>
              <a:rPr lang="en-US" sz="2200" b="1" dirty="0" smtClean="0"/>
              <a:t> </a:t>
            </a:r>
            <a:r>
              <a:rPr lang="hi-IN" sz="2200" b="1" dirty="0" smtClean="0"/>
              <a:t>एजुकेशन में माता-पिता और कम्युनिटी की भागीदारी पर ज़ोर दिया गया।</a:t>
            </a:r>
            <a:endParaRPr lang="en-IN" sz="2200" b="1" dirty="0" smtClean="0"/>
          </a:p>
          <a:p>
            <a:pPr>
              <a:buFont typeface="Wingdings" pitchFamily="2" charset="2"/>
              <a:buChar char="Ø"/>
            </a:pPr>
            <a:r>
              <a:rPr lang="hi-IN" sz="2200" b="1" dirty="0" smtClean="0"/>
              <a:t>इसमें एजुकेशन के लिए ज़्यादा होलिस्टिक और बच्चों पर फोकस </a:t>
            </a:r>
            <a:endParaRPr lang="en-IN" sz="2200" b="1" dirty="0" smtClean="0"/>
          </a:p>
          <a:p>
            <a:pPr>
              <a:buNone/>
            </a:pPr>
            <a:r>
              <a:rPr lang="en-IN" sz="2200" b="1" dirty="0" smtClean="0"/>
              <a:t>    </a:t>
            </a:r>
            <a:r>
              <a:rPr lang="hi-IN" sz="2200" b="1" dirty="0" smtClean="0"/>
              <a:t>करने वाले तरीके को बढ़ावा देने के लिए सुधारों का सुझाव दिया</a:t>
            </a:r>
            <a:endParaRPr lang="en-IN" sz="2200" b="1" dirty="0" smtClean="0"/>
          </a:p>
          <a:p>
            <a:pPr>
              <a:buNone/>
            </a:pPr>
            <a:r>
              <a:rPr lang="en-IN" sz="2200" b="1" dirty="0" smtClean="0"/>
              <a:t>   </a:t>
            </a:r>
            <a:r>
              <a:rPr lang="hi-IN" sz="2200" b="1" dirty="0" smtClean="0"/>
              <a:t> गया।</a:t>
            </a:r>
            <a:endParaRPr lang="en-US" sz="2200" b="1" dirty="0" smtClean="0"/>
          </a:p>
          <a:p>
            <a:pPr>
              <a:buFont typeface="Wingdings" pitchFamily="2" charset="2"/>
              <a:buChar char="Ø"/>
            </a:pPr>
            <a:r>
              <a:rPr lang="hi-IN" sz="2200" b="1" dirty="0" smtClean="0"/>
              <a:t> रिपोर्ट में रट्टा मारने की जगह एक्सपीरिएंशियल और एक्टिविटी-</a:t>
            </a:r>
            <a:endParaRPr lang="en-IN" sz="2200" b="1" dirty="0" smtClean="0"/>
          </a:p>
          <a:p>
            <a:pPr>
              <a:buNone/>
            </a:pPr>
            <a:r>
              <a:rPr lang="en-IN" sz="2200" b="1" dirty="0" smtClean="0"/>
              <a:t>     </a:t>
            </a:r>
            <a:r>
              <a:rPr lang="hi-IN" sz="2200" b="1" dirty="0" smtClean="0"/>
              <a:t>बेस्ड लर्निंग की ज़रूरत पर ज़ोर दिया गया । </a:t>
            </a:r>
            <a:endParaRPr lang="en-US" sz="2200" b="1" dirty="0" smtClean="0"/>
          </a:p>
          <a:p>
            <a:pPr>
              <a:lnSpc>
                <a:spcPct val="120000"/>
              </a:lnSpc>
              <a:buFont typeface="Wingdings" pitchFamily="2" charset="2"/>
              <a:buChar char="Ø"/>
            </a:pPr>
            <a:r>
              <a:rPr lang="hi-IN" sz="2200" b="1" dirty="0" smtClean="0"/>
              <a:t>इसमें क्रिएटिविटी, क्रिटिकल थिंकिंग और प्रॉब्लम-सॉल्विंग </a:t>
            </a:r>
            <a:endParaRPr lang="en-IN" sz="2200" b="1" dirty="0" smtClean="0"/>
          </a:p>
          <a:p>
            <a:pPr>
              <a:lnSpc>
                <a:spcPct val="120000"/>
              </a:lnSpc>
              <a:buNone/>
            </a:pPr>
            <a:r>
              <a:rPr lang="en-IN" sz="2200" b="1" dirty="0" smtClean="0"/>
              <a:t>     </a:t>
            </a:r>
            <a:r>
              <a:rPr lang="hi-IN" sz="2200" b="1" dirty="0" smtClean="0"/>
              <a:t>स्किल्स के महत्व पर ज़ोर दिया गया था। </a:t>
            </a:r>
            <a:endParaRPr lang="en-US" sz="2200" b="1" dirty="0" smtClean="0"/>
          </a:p>
          <a:p>
            <a:pPr>
              <a:buFont typeface="Wingdings" pitchFamily="2" charset="2"/>
              <a:buChar char="Ø"/>
            </a:pPr>
            <a:r>
              <a:rPr lang="hi-IN" sz="2200" b="1" dirty="0" smtClean="0"/>
              <a:t>इसमें करिकुलम को रीस्ट्रक्चर करने, सिलेबस कंटेंट को कम </a:t>
            </a:r>
            <a:endParaRPr lang="en-IN" sz="2200" b="1" dirty="0" smtClean="0"/>
          </a:p>
          <a:p>
            <a:pPr>
              <a:buNone/>
            </a:pPr>
            <a:r>
              <a:rPr lang="en-IN" sz="2200" b="1" dirty="0" smtClean="0"/>
              <a:t>   </a:t>
            </a:r>
            <a:r>
              <a:rPr lang="hi-IN" sz="2200" b="1" dirty="0" smtClean="0"/>
              <a:t>करने और ज़्यादा फ्लेक्सिबल और इंटरैक्टिव टीचिंग-लर्निंग प्रोसेस</a:t>
            </a:r>
            <a:endParaRPr lang="en-IN" sz="2200" b="1" dirty="0" smtClean="0"/>
          </a:p>
          <a:p>
            <a:pPr>
              <a:buNone/>
            </a:pPr>
            <a:r>
              <a:rPr lang="en-IN" sz="2200" b="1" dirty="0" smtClean="0"/>
              <a:t>  </a:t>
            </a:r>
            <a:r>
              <a:rPr lang="hi-IN" sz="2200" b="1" dirty="0" smtClean="0"/>
              <a:t> को बढ़ावा देने की सलाह दी गई ।</a:t>
            </a:r>
            <a:endParaRPr lang="en-IN" sz="2200" b="1"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4356"/>
            <a:ext cx="9144000" cy="2327281"/>
          </a:xfrm>
          <a:solidFill>
            <a:srgbClr val="92D050"/>
          </a:solidFill>
        </p:spPr>
        <p:txBody>
          <a:bodyPr>
            <a:normAutofit fontScale="90000"/>
          </a:bodyPr>
          <a:lstStyle/>
          <a:p>
            <a:r>
              <a:rPr lang="en-IN" dirty="0" smtClean="0">
                <a:solidFill>
                  <a:srgbClr val="C00000"/>
                </a:solidFill>
                <a:latin typeface="Algerian" pitchFamily="82" charset="0"/>
              </a:rPr>
              <a:t/>
            </a:r>
            <a:br>
              <a:rPr lang="en-IN" dirty="0" smtClean="0">
                <a:solidFill>
                  <a:srgbClr val="C00000"/>
                </a:solidFill>
                <a:latin typeface="Algerian" pitchFamily="82" charset="0"/>
              </a:rPr>
            </a:br>
            <a:r>
              <a:rPr lang="en-IN" dirty="0" smtClean="0">
                <a:solidFill>
                  <a:srgbClr val="C00000"/>
                </a:solidFill>
                <a:latin typeface="Algerian" pitchFamily="82" charset="0"/>
              </a:rPr>
              <a:t/>
            </a:r>
            <a:br>
              <a:rPr lang="en-IN" dirty="0" smtClean="0">
                <a:solidFill>
                  <a:srgbClr val="C00000"/>
                </a:solidFill>
                <a:latin typeface="Algerian" pitchFamily="82" charset="0"/>
              </a:rPr>
            </a:br>
            <a:r>
              <a:rPr lang="en-IN" dirty="0" smtClean="0">
                <a:solidFill>
                  <a:srgbClr val="C00000"/>
                </a:solidFill>
                <a:latin typeface="Algerian" pitchFamily="82" charset="0"/>
              </a:rPr>
              <a:t>THANK YOU</a:t>
            </a:r>
            <a:br>
              <a:rPr lang="en-IN" dirty="0" smtClean="0">
                <a:solidFill>
                  <a:srgbClr val="C00000"/>
                </a:solidFill>
                <a:latin typeface="Algerian" pitchFamily="82" charset="0"/>
              </a:rPr>
            </a:br>
            <a:r>
              <a:rPr lang="en-US" dirty="0" smtClean="0">
                <a:solidFill>
                  <a:srgbClr val="C00000"/>
                </a:solidFill>
                <a:latin typeface="Algerian" pitchFamily="82" charset="0"/>
              </a:rPr>
              <a:t/>
            </a:r>
            <a:br>
              <a:rPr lang="en-US" dirty="0" smtClean="0">
                <a:solidFill>
                  <a:srgbClr val="C00000"/>
                </a:solidFill>
                <a:latin typeface="Algerian" pitchFamily="82" charset="0"/>
              </a:rPr>
            </a:br>
            <a:endParaRPr lang="en-US" dirty="0">
              <a:solidFill>
                <a:srgbClr val="C00000"/>
              </a:solidFill>
              <a:latin typeface="Algerian" pitchFamily="82" charset="0"/>
            </a:endParaRPr>
          </a:p>
        </p:txBody>
      </p:sp>
      <p:pic>
        <p:nvPicPr>
          <p:cNvPr id="1026" name="Picture 2"/>
          <p:cNvPicPr>
            <a:picLocks noChangeAspect="1" noChangeArrowheads="1"/>
          </p:cNvPicPr>
          <p:nvPr/>
        </p:nvPicPr>
        <p:blipFill>
          <a:blip r:embed="rId2" cstate="print"/>
          <a:srcRect/>
          <a:stretch>
            <a:fillRect/>
          </a:stretch>
        </p:blipFill>
        <p:spPr bwMode="auto">
          <a:xfrm>
            <a:off x="0" y="3000372"/>
            <a:ext cx="7500958" cy="4143404"/>
          </a:xfrm>
          <a:prstGeom prst="rect">
            <a:avLst/>
          </a:prstGeom>
          <a:noFill/>
          <a:ln w="9525">
            <a:noFill/>
            <a:miter lim="800000"/>
            <a:headEnd/>
            <a:tailEnd/>
          </a:ln>
          <a:effectLst/>
        </p:spPr>
      </p:pic>
      <p:sp>
        <p:nvSpPr>
          <p:cNvPr id="6" name="TextBox 5"/>
          <p:cNvSpPr txBox="1"/>
          <p:nvPr/>
        </p:nvSpPr>
        <p:spPr>
          <a:xfrm>
            <a:off x="6500826" y="4143380"/>
            <a:ext cx="2928958" cy="1569660"/>
          </a:xfrm>
          <a:prstGeom prst="rect">
            <a:avLst/>
          </a:prstGeom>
          <a:noFill/>
        </p:spPr>
        <p:txBody>
          <a:bodyPr wrap="square" rtlCol="0">
            <a:spAutoFit/>
          </a:bodyPr>
          <a:lstStyle/>
          <a:p>
            <a:r>
              <a:rPr lang="en-IN" dirty="0" smtClean="0">
                <a:solidFill>
                  <a:srgbClr val="C00000"/>
                </a:solidFill>
                <a:latin typeface="Algerian" pitchFamily="82" charset="0"/>
              </a:rPr>
              <a:t>               </a:t>
            </a:r>
            <a:r>
              <a:rPr lang="en-IN" sz="3200" dirty="0" smtClean="0">
                <a:solidFill>
                  <a:srgbClr val="C00000"/>
                </a:solidFill>
                <a:latin typeface="Algerian" pitchFamily="82" charset="0"/>
              </a:rPr>
              <a:t>BY</a:t>
            </a:r>
            <a:r>
              <a:rPr lang="en-IN" dirty="0" smtClean="0">
                <a:solidFill>
                  <a:srgbClr val="C00000"/>
                </a:solidFill>
                <a:latin typeface="Algerian" pitchFamily="82" charset="0"/>
              </a:rPr>
              <a:t/>
            </a:r>
            <a:br>
              <a:rPr lang="en-IN" dirty="0" smtClean="0">
                <a:solidFill>
                  <a:srgbClr val="C00000"/>
                </a:solidFill>
                <a:latin typeface="Algerian" pitchFamily="82" charset="0"/>
              </a:rPr>
            </a:br>
            <a:r>
              <a:rPr lang="en-IN" dirty="0" smtClean="0">
                <a:solidFill>
                  <a:srgbClr val="C00000"/>
                </a:solidFill>
                <a:latin typeface="Algerian" pitchFamily="82" charset="0"/>
              </a:rPr>
              <a:t>            </a:t>
            </a:r>
            <a:r>
              <a:rPr lang="en-IN" sz="3200" dirty="0" smtClean="0">
                <a:solidFill>
                  <a:srgbClr val="C00000"/>
                </a:solidFill>
                <a:latin typeface="Algerian" pitchFamily="82" charset="0"/>
              </a:rPr>
              <a:t>DR. RANU      </a:t>
            </a:r>
          </a:p>
          <a:p>
            <a:r>
              <a:rPr lang="en-IN" sz="3200" dirty="0" smtClean="0">
                <a:solidFill>
                  <a:srgbClr val="C00000"/>
                </a:solidFill>
                <a:latin typeface="Algerian" pitchFamily="82" charset="0"/>
              </a:rPr>
              <a:t>   VARSHNEY</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7166"/>
            <a:ext cx="9144000" cy="1470025"/>
          </a:xfrm>
          <a:solidFill>
            <a:srgbClr val="00FFFF"/>
          </a:solidFill>
        </p:spPr>
        <p:txBody>
          <a:bodyPr>
            <a:normAutofit fontScale="90000"/>
          </a:bodyPr>
          <a:lstStyle/>
          <a:p>
            <a:r>
              <a:rPr lang="en-IN" b="1" dirty="0" smtClean="0"/>
              <a:t/>
            </a:r>
            <a:br>
              <a:rPr lang="en-IN" b="1" dirty="0" smtClean="0"/>
            </a:br>
            <a:r>
              <a:rPr lang="en-IN" b="1" smtClean="0"/>
              <a:t/>
            </a:r>
            <a:br>
              <a:rPr lang="en-IN" b="1" smtClean="0"/>
            </a:br>
            <a:r>
              <a:rPr lang="en-IN" b="1" smtClean="0"/>
              <a:t>YASHPAL </a:t>
            </a:r>
            <a:r>
              <a:rPr lang="en-IN" b="1" dirty="0" smtClean="0"/>
              <a:t>COMMITTEE REPORT 1993 </a:t>
            </a:r>
            <a:r>
              <a:rPr lang="en-US" dirty="0" smtClean="0"/>
              <a:t/>
            </a:r>
            <a:br>
              <a:rPr lang="en-US" dirty="0" smtClean="0"/>
            </a:br>
            <a:r>
              <a:rPr lang="en-IN" b="1" dirty="0" smtClean="0"/>
              <a:t>LEARNING WITHOUT BURDEN</a:t>
            </a:r>
            <a:br>
              <a:rPr lang="en-IN" b="1" dirty="0" smtClean="0"/>
            </a:br>
            <a:r>
              <a:rPr lang="en-IN" b="1" dirty="0" smtClean="0"/>
              <a:t> </a:t>
            </a:r>
            <a:r>
              <a:rPr lang="en-US" dirty="0"/>
              <a:t/>
            </a:r>
            <a:br>
              <a:rPr lang="en-US" dirty="0"/>
            </a:br>
            <a:endParaRPr lang="en-US" dirty="0"/>
          </a:p>
        </p:txBody>
      </p:sp>
      <p:pic>
        <p:nvPicPr>
          <p:cNvPr id="1026" name="Picture 2"/>
          <p:cNvPicPr>
            <a:picLocks noChangeAspect="1" noChangeArrowheads="1"/>
          </p:cNvPicPr>
          <p:nvPr/>
        </p:nvPicPr>
        <p:blipFill>
          <a:blip r:embed="rId2"/>
          <a:srcRect/>
          <a:stretch>
            <a:fillRect/>
          </a:stretch>
        </p:blipFill>
        <p:spPr bwMode="auto">
          <a:xfrm>
            <a:off x="1214414" y="3786190"/>
            <a:ext cx="6215106" cy="2786082"/>
          </a:xfrm>
          <a:prstGeom prst="rect">
            <a:avLst/>
          </a:prstGeom>
          <a:solidFill>
            <a:srgbClr val="FF00FF"/>
          </a:solid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3733800" y="1981200"/>
            <a:ext cx="1685764" cy="16764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571612"/>
            <a:ext cx="8858312" cy="5286388"/>
          </a:xfrm>
        </p:spPr>
        <p:txBody>
          <a:bodyPr/>
          <a:lstStyle/>
          <a:p>
            <a:endParaRPr lang="en-US" dirty="0"/>
          </a:p>
        </p:txBody>
      </p:sp>
      <p:graphicFrame>
        <p:nvGraphicFramePr>
          <p:cNvPr id="4" name="Table 3"/>
          <p:cNvGraphicFramePr>
            <a:graphicFrameLocks noGrp="1"/>
          </p:cNvGraphicFramePr>
          <p:nvPr/>
        </p:nvGraphicFramePr>
        <p:xfrm>
          <a:off x="0" y="0"/>
          <a:ext cx="9143999" cy="6858484"/>
        </p:xfrm>
        <a:graphic>
          <a:graphicData uri="http://schemas.openxmlformats.org/drawingml/2006/table">
            <a:tbl>
              <a:tblPr firstRow="1" bandRow="1">
                <a:tableStyleId>{5C22544A-7EE6-4342-B048-85BDC9FD1C3A}</a:tableStyleId>
              </a:tblPr>
              <a:tblGrid>
                <a:gridCol w="1285884"/>
                <a:gridCol w="2786082"/>
                <a:gridCol w="1821669"/>
                <a:gridCol w="1421564"/>
                <a:gridCol w="1828800"/>
              </a:tblGrid>
              <a:tr h="703873">
                <a:tc>
                  <a:txBody>
                    <a:bodyPr/>
                    <a:lstStyle/>
                    <a:p>
                      <a:pPr algn="ctr">
                        <a:lnSpc>
                          <a:spcPct val="107000"/>
                        </a:lnSpc>
                        <a:spcAft>
                          <a:spcPts val="1250"/>
                        </a:spcAft>
                      </a:pPr>
                      <a:r>
                        <a:rPr lang="en-US" sz="1400" b="1" kern="0" dirty="0">
                          <a:latin typeface="Times New Roman"/>
                          <a:ea typeface="Times New Roman"/>
                          <a:cs typeface="Times New Roman"/>
                        </a:rPr>
                        <a:t>Year </a:t>
                      </a:r>
                      <a:endParaRPr lang="en-US" sz="1400" kern="100" dirty="0">
                        <a:latin typeface="Calibri"/>
                        <a:ea typeface="Calibri"/>
                        <a:cs typeface="Times New Roman"/>
                      </a:endParaRPr>
                    </a:p>
                  </a:txBody>
                  <a:tcPr marL="9525" marR="9525" marT="9525" marB="9525"/>
                </a:tc>
                <a:tc>
                  <a:txBody>
                    <a:bodyPr/>
                    <a:lstStyle/>
                    <a:p>
                      <a:pPr>
                        <a:lnSpc>
                          <a:spcPct val="107000"/>
                        </a:lnSpc>
                        <a:spcAft>
                          <a:spcPts val="1250"/>
                        </a:spcAft>
                      </a:pPr>
                      <a:r>
                        <a:rPr lang="en-US" sz="1400" b="1" kern="0" dirty="0" smtClean="0">
                          <a:latin typeface="Times New Roman"/>
                          <a:ea typeface="Times New Roman"/>
                          <a:cs typeface="Times New Roman"/>
                        </a:rPr>
                        <a:t>Name of the Committee (both are also known as </a:t>
                      </a:r>
                      <a:r>
                        <a:rPr lang="en-US" sz="1400" b="1" kern="0" dirty="0" err="1" smtClean="0">
                          <a:latin typeface="Times New Roman"/>
                          <a:ea typeface="Times New Roman"/>
                          <a:cs typeface="Times New Roman"/>
                        </a:rPr>
                        <a:t>Yash</a:t>
                      </a:r>
                      <a:r>
                        <a:rPr lang="en-US" sz="1400" b="1" kern="0" dirty="0" smtClean="0">
                          <a:latin typeface="Times New Roman"/>
                          <a:ea typeface="Times New Roman"/>
                          <a:cs typeface="Times New Roman"/>
                        </a:rPr>
                        <a:t> Pal Committee)</a:t>
                      </a:r>
                      <a:endParaRPr lang="en-US" sz="1400" kern="100" dirty="0">
                        <a:latin typeface="Calibri"/>
                        <a:ea typeface="Calibri"/>
                        <a:cs typeface="Times New Roman"/>
                      </a:endParaRPr>
                    </a:p>
                  </a:txBody>
                  <a:tcPr marL="9525" marR="9525" marT="9525" marB="9525"/>
                </a:tc>
                <a:tc>
                  <a:txBody>
                    <a:bodyPr/>
                    <a:lstStyle/>
                    <a:p>
                      <a:pPr algn="ctr">
                        <a:lnSpc>
                          <a:spcPct val="107000"/>
                        </a:lnSpc>
                        <a:spcAft>
                          <a:spcPts val="1250"/>
                        </a:spcAft>
                      </a:pPr>
                      <a:r>
                        <a:rPr lang="en-US" sz="1400" b="1" kern="0" dirty="0">
                          <a:latin typeface="Times New Roman"/>
                          <a:ea typeface="Times New Roman"/>
                          <a:cs typeface="Times New Roman"/>
                        </a:rPr>
                        <a:t>Chairman</a:t>
                      </a:r>
                      <a:endParaRPr lang="en-US" sz="1400" kern="100" dirty="0">
                        <a:latin typeface="Calibri"/>
                        <a:ea typeface="Calibri"/>
                        <a:cs typeface="Times New Roman"/>
                      </a:endParaRPr>
                    </a:p>
                  </a:txBody>
                  <a:tcPr marL="9525" marR="9525" marT="9525" marB="9525"/>
                </a:tc>
                <a:tc>
                  <a:txBody>
                    <a:bodyPr/>
                    <a:lstStyle/>
                    <a:p>
                      <a:pPr algn="ctr">
                        <a:lnSpc>
                          <a:spcPct val="107000"/>
                        </a:lnSpc>
                        <a:spcAft>
                          <a:spcPts val="1250"/>
                        </a:spcAft>
                      </a:pPr>
                      <a:r>
                        <a:rPr lang="en-US" sz="1400" b="1" kern="0" dirty="0">
                          <a:latin typeface="Times New Roman"/>
                          <a:ea typeface="Times New Roman"/>
                          <a:cs typeface="Times New Roman"/>
                        </a:rPr>
                        <a:t>Report</a:t>
                      </a:r>
                      <a:endParaRPr lang="en-US" sz="1400" kern="100" dirty="0">
                        <a:latin typeface="Calibri"/>
                        <a:ea typeface="Calibri"/>
                        <a:cs typeface="Times New Roman"/>
                      </a:endParaRPr>
                    </a:p>
                  </a:txBody>
                  <a:tcPr marL="9525" marR="9525" marT="9525" marB="9525"/>
                </a:tc>
                <a:tc>
                  <a:txBody>
                    <a:bodyPr/>
                    <a:lstStyle/>
                    <a:p>
                      <a:pPr algn="ctr">
                        <a:lnSpc>
                          <a:spcPct val="107000"/>
                        </a:lnSpc>
                        <a:spcAft>
                          <a:spcPts val="1250"/>
                        </a:spcAft>
                      </a:pPr>
                      <a:r>
                        <a:rPr lang="en-US" sz="1400" b="1" kern="0" dirty="0">
                          <a:latin typeface="Times New Roman"/>
                          <a:ea typeface="Times New Roman"/>
                          <a:cs typeface="Times New Roman"/>
                        </a:rPr>
                        <a:t>Objective </a:t>
                      </a:r>
                      <a:endParaRPr lang="en-US" sz="1400" b="1" kern="100" dirty="0" smtClean="0">
                        <a:latin typeface="Calibri"/>
                        <a:ea typeface="Calibri"/>
                        <a:cs typeface="Times New Roman"/>
                      </a:endParaRPr>
                    </a:p>
                  </a:txBody>
                  <a:tcPr marL="9525" marR="9525" marT="9525" marB="9525"/>
                </a:tc>
              </a:tr>
              <a:tr h="1724995">
                <a:tc>
                  <a:txBody>
                    <a:bodyPr/>
                    <a:lstStyle/>
                    <a:p>
                      <a:pPr>
                        <a:lnSpc>
                          <a:spcPct val="107000"/>
                        </a:lnSpc>
                        <a:spcAft>
                          <a:spcPts val="1250"/>
                        </a:spcAft>
                      </a:pPr>
                      <a:r>
                        <a:rPr lang="en-US" sz="1600" b="1" kern="0" dirty="0" smtClean="0">
                          <a:latin typeface="Times New Roman"/>
                          <a:ea typeface="Times New Roman"/>
                          <a:cs typeface="Times New Roman"/>
                        </a:rPr>
                        <a:t>            2009</a:t>
                      </a:r>
                      <a:endParaRPr lang="en-US" sz="1600" b="1" kern="100" dirty="0">
                        <a:latin typeface="Calibri"/>
                        <a:ea typeface="Calibri"/>
                        <a:cs typeface="Times New Roman"/>
                      </a:endParaRPr>
                    </a:p>
                  </a:txBody>
                  <a:tcPr marL="9525" marR="9525" marT="9525" marB="9525"/>
                </a:tc>
                <a:tc>
                  <a:txBody>
                    <a:bodyPr/>
                    <a:lstStyle/>
                    <a:p>
                      <a:pPr>
                        <a:lnSpc>
                          <a:spcPct val="107000"/>
                        </a:lnSpc>
                        <a:spcAft>
                          <a:spcPts val="1250"/>
                        </a:spcAft>
                      </a:pPr>
                      <a:r>
                        <a:rPr lang="en-US" sz="1600" b="1" kern="0" dirty="0">
                          <a:latin typeface="Times New Roman"/>
                          <a:ea typeface="Times New Roman"/>
                          <a:cs typeface="Times New Roman"/>
                        </a:rPr>
                        <a:t>Committee to Advise on Renovation and Rejuvenation of Higher </a:t>
                      </a:r>
                      <a:r>
                        <a:rPr lang="en-US" sz="1600" b="1" kern="0" dirty="0" smtClean="0">
                          <a:latin typeface="Times New Roman"/>
                          <a:ea typeface="Times New Roman"/>
                          <a:cs typeface="Times New Roman"/>
                        </a:rPr>
                        <a:t>Education</a:t>
                      </a:r>
                      <a:endParaRPr lang="en-US" sz="1600" b="1" kern="100" dirty="0" smtClean="0">
                        <a:latin typeface="+mn-lt"/>
                        <a:ea typeface="Calibri"/>
                        <a:cs typeface="Times New Roman"/>
                      </a:endParaRPr>
                    </a:p>
                    <a:p>
                      <a:pPr>
                        <a:lnSpc>
                          <a:spcPct val="107000"/>
                        </a:lnSpc>
                        <a:spcAft>
                          <a:spcPts val="1250"/>
                        </a:spcAft>
                      </a:pPr>
                      <a:r>
                        <a:rPr lang="en-US" sz="1600" b="1" kern="100" dirty="0" smtClean="0">
                          <a:latin typeface="+mn-lt"/>
                          <a:ea typeface="Calibri"/>
                          <a:cs typeface="Times New Roman"/>
                        </a:rPr>
                        <a:t>(</a:t>
                      </a:r>
                      <a:r>
                        <a:rPr lang="hi-IN" sz="1600" b="1" kern="100" dirty="0" smtClean="0">
                          <a:latin typeface="+mn-lt"/>
                          <a:ea typeface="Calibri"/>
                          <a:cs typeface="Times New Roman"/>
                        </a:rPr>
                        <a:t>उच्च शिक्षा के नवीनीकरण और कायाकल्प पर सलाह देने के लिए समिति</a:t>
                      </a:r>
                      <a:r>
                        <a:rPr lang="en-US" sz="1600" b="1" kern="100" dirty="0" smtClean="0">
                          <a:latin typeface="+mn-lt"/>
                          <a:ea typeface="Calibri"/>
                          <a:cs typeface="Times New Roman"/>
                        </a:rPr>
                        <a:t>)</a:t>
                      </a:r>
                      <a:endParaRPr lang="en-US" sz="1600" b="1" kern="100" dirty="0">
                        <a:latin typeface="Calibri"/>
                        <a:ea typeface="Calibri"/>
                        <a:cs typeface="Times New Roman"/>
                      </a:endParaRPr>
                    </a:p>
                  </a:txBody>
                  <a:tcPr marL="9525" marR="9525" marT="9525" marB="9525"/>
                </a:tc>
                <a:tc>
                  <a:txBody>
                    <a:bodyPr/>
                    <a:lstStyle/>
                    <a:p>
                      <a:pPr algn="ctr">
                        <a:lnSpc>
                          <a:spcPct val="107000"/>
                        </a:lnSpc>
                        <a:spcAft>
                          <a:spcPts val="1250"/>
                        </a:spcAft>
                      </a:pPr>
                      <a:r>
                        <a:rPr lang="en-US" sz="1600" b="1" kern="0" dirty="0">
                          <a:latin typeface="Times New Roman"/>
                          <a:ea typeface="Times New Roman"/>
                          <a:cs typeface="Times New Roman"/>
                        </a:rPr>
                        <a:t>Dr </a:t>
                      </a:r>
                      <a:r>
                        <a:rPr lang="en-US" sz="1600" b="1" kern="0" dirty="0" err="1">
                          <a:latin typeface="Times New Roman"/>
                          <a:ea typeface="Times New Roman"/>
                          <a:cs typeface="Times New Roman"/>
                        </a:rPr>
                        <a:t>Yash</a:t>
                      </a:r>
                      <a:r>
                        <a:rPr lang="en-US" sz="1600" b="1" kern="0" dirty="0">
                          <a:latin typeface="Times New Roman"/>
                          <a:ea typeface="Times New Roman"/>
                          <a:cs typeface="Times New Roman"/>
                        </a:rPr>
                        <a:t> Pal</a:t>
                      </a:r>
                      <a:endParaRPr lang="en-US" sz="1600" b="1" kern="100" dirty="0">
                        <a:latin typeface="Calibri"/>
                        <a:ea typeface="Calibri"/>
                        <a:cs typeface="Times New Roman"/>
                      </a:endParaRPr>
                    </a:p>
                  </a:txBody>
                  <a:tcPr marL="9525" marR="9525" marT="9525" marB="9525"/>
                </a:tc>
                <a:tc>
                  <a:txBody>
                    <a:bodyPr/>
                    <a:lstStyle/>
                    <a:p>
                      <a:pPr>
                        <a:lnSpc>
                          <a:spcPct val="107000"/>
                        </a:lnSpc>
                        <a:spcAft>
                          <a:spcPts val="1250"/>
                        </a:spcAft>
                      </a:pPr>
                      <a:r>
                        <a:rPr lang="en-US" sz="1600" b="1" kern="0" dirty="0" err="1">
                          <a:latin typeface="Times New Roman"/>
                          <a:ea typeface="Times New Roman"/>
                          <a:cs typeface="Times New Roman"/>
                        </a:rPr>
                        <a:t>Yash</a:t>
                      </a:r>
                      <a:r>
                        <a:rPr lang="en-US" sz="1600" b="1" kern="0" dirty="0">
                          <a:latin typeface="Times New Roman"/>
                          <a:ea typeface="Times New Roman"/>
                          <a:cs typeface="Times New Roman"/>
                        </a:rPr>
                        <a:t> Pal Committee Report/Report on Higher Education</a:t>
                      </a:r>
                      <a:endParaRPr lang="en-US" sz="1600" b="1" kern="100" dirty="0">
                        <a:latin typeface="Calibri"/>
                        <a:ea typeface="Calibri"/>
                        <a:cs typeface="Times New Roman"/>
                      </a:endParaRPr>
                    </a:p>
                  </a:txBody>
                  <a:tcPr marL="9525" marR="9525" marT="9525" marB="9525"/>
                </a:tc>
                <a:tc>
                  <a:txBody>
                    <a:bodyPr/>
                    <a:lstStyle/>
                    <a:p>
                      <a:pPr>
                        <a:lnSpc>
                          <a:spcPct val="107000"/>
                        </a:lnSpc>
                        <a:spcAft>
                          <a:spcPts val="1250"/>
                        </a:spcAft>
                      </a:pPr>
                      <a:r>
                        <a:rPr lang="en-US" sz="1600" b="1" kern="0" dirty="0">
                          <a:latin typeface="Times New Roman"/>
                          <a:ea typeface="Times New Roman"/>
                          <a:cs typeface="Times New Roman"/>
                        </a:rPr>
                        <a:t>To advise on renovation and rejuvenation of higher </a:t>
                      </a:r>
                      <a:r>
                        <a:rPr lang="en-US" sz="1600" b="1" kern="0" dirty="0" smtClean="0">
                          <a:latin typeface="Times New Roman"/>
                          <a:ea typeface="Times New Roman"/>
                          <a:cs typeface="Times New Roman"/>
                        </a:rPr>
                        <a:t>education</a:t>
                      </a:r>
                    </a:p>
                    <a:p>
                      <a:pPr>
                        <a:lnSpc>
                          <a:spcPct val="107000"/>
                        </a:lnSpc>
                        <a:spcAft>
                          <a:spcPts val="1250"/>
                        </a:spcAft>
                      </a:pPr>
                      <a:endParaRPr lang="en-US" sz="1600" b="1" kern="0" dirty="0" smtClean="0">
                        <a:latin typeface="Times New Roman"/>
                        <a:ea typeface="Calibri"/>
                        <a:cs typeface="Times New Roman"/>
                      </a:endParaRPr>
                    </a:p>
                    <a:p>
                      <a:pPr>
                        <a:lnSpc>
                          <a:spcPct val="107000"/>
                        </a:lnSpc>
                        <a:spcAft>
                          <a:spcPts val="1250"/>
                        </a:spcAft>
                      </a:pPr>
                      <a:endParaRPr lang="en-US" sz="1600" b="1" kern="100" dirty="0">
                        <a:latin typeface="Calibri"/>
                        <a:ea typeface="Calibri"/>
                        <a:cs typeface="Times New Roman"/>
                      </a:endParaRPr>
                    </a:p>
                  </a:txBody>
                  <a:tcPr marL="9525" marR="9525" marT="9525" marB="9525"/>
                </a:tc>
              </a:tr>
              <a:tr h="4209438">
                <a:tc>
                  <a:txBody>
                    <a:bodyPr/>
                    <a:lstStyle/>
                    <a:p>
                      <a:pPr>
                        <a:lnSpc>
                          <a:spcPct val="107000"/>
                        </a:lnSpc>
                        <a:spcAft>
                          <a:spcPts val="1250"/>
                        </a:spcAft>
                      </a:pPr>
                      <a:r>
                        <a:rPr lang="en-US" sz="1600" b="1" kern="0" dirty="0" smtClean="0">
                          <a:latin typeface="Times New Roman"/>
                          <a:ea typeface="Times New Roman"/>
                          <a:cs typeface="Times New Roman"/>
                        </a:rPr>
                        <a:t>              1993</a:t>
                      </a:r>
                      <a:endParaRPr lang="en-US" sz="1600" b="1" kern="100" dirty="0">
                        <a:latin typeface="Calibri"/>
                        <a:ea typeface="Calibri"/>
                        <a:cs typeface="Times New Roman"/>
                      </a:endParaRPr>
                    </a:p>
                  </a:txBody>
                  <a:tcPr marL="9525" marR="9525" marT="9525" marB="9525"/>
                </a:tc>
                <a:tc>
                  <a:txBody>
                    <a:bodyPr/>
                    <a:lstStyle/>
                    <a:p>
                      <a:pPr>
                        <a:lnSpc>
                          <a:spcPct val="107000"/>
                        </a:lnSpc>
                        <a:spcAft>
                          <a:spcPts val="1250"/>
                        </a:spcAft>
                      </a:pPr>
                      <a:r>
                        <a:rPr lang="en-US" sz="1600" b="1" kern="0" dirty="0" smtClean="0">
                          <a:latin typeface="Times New Roman"/>
                          <a:ea typeface="Times New Roman"/>
                          <a:cs typeface="Times New Roman"/>
                        </a:rPr>
                        <a:t>National </a:t>
                      </a:r>
                      <a:r>
                        <a:rPr lang="en-US" sz="1600" b="1" kern="0" dirty="0">
                          <a:latin typeface="Times New Roman"/>
                          <a:ea typeface="Times New Roman"/>
                          <a:cs typeface="Times New Roman"/>
                        </a:rPr>
                        <a:t>Advisory </a:t>
                      </a:r>
                      <a:r>
                        <a:rPr lang="en-US" sz="1600" b="1" kern="0" dirty="0" smtClean="0">
                          <a:latin typeface="Times New Roman"/>
                          <a:ea typeface="Times New Roman"/>
                          <a:cs typeface="Times New Roman"/>
                        </a:rPr>
                        <a:t>Committee</a:t>
                      </a:r>
                    </a:p>
                    <a:p>
                      <a:pPr>
                        <a:lnSpc>
                          <a:spcPct val="107000"/>
                        </a:lnSpc>
                        <a:spcAft>
                          <a:spcPts val="1250"/>
                        </a:spcAft>
                      </a:pPr>
                      <a:r>
                        <a:rPr lang="en-US" sz="1600" b="1" kern="100" dirty="0" smtClean="0">
                          <a:latin typeface="+mn-lt"/>
                          <a:ea typeface="Calibri"/>
                          <a:cs typeface="Times New Roman"/>
                        </a:rPr>
                        <a:t>(</a:t>
                      </a:r>
                      <a:r>
                        <a:rPr lang="hi-IN" sz="1600" b="1" kern="100" dirty="0" smtClean="0">
                          <a:latin typeface="+mn-lt"/>
                          <a:ea typeface="Calibri"/>
                          <a:cs typeface="Times New Roman"/>
                        </a:rPr>
                        <a:t>सभी लेवल पर स्कूल के स्टूडेंट्स, खासकर यंग स्टूडेंट्स पर लोड कम करने के तरीकों पर सलाह देना, साथ ही लर्निंग की क्वालिटी को बेहतर बनाना, जिसमें लाइफ-लॉन्ग सेल्फ-लर्निंग और स्किल बनाने की क्षमता शामिल है।</a:t>
                      </a:r>
                      <a:r>
                        <a:rPr lang="en-US" sz="1600" b="1" kern="100" dirty="0" smtClean="0">
                          <a:latin typeface="+mn-lt"/>
                          <a:ea typeface="Calibri"/>
                          <a:cs typeface="Times New Roman"/>
                        </a:rPr>
                        <a:t>)</a:t>
                      </a:r>
                      <a:endParaRPr lang="en-US" sz="1600" b="1" kern="100" dirty="0">
                        <a:latin typeface="Calibri"/>
                        <a:ea typeface="Calibri"/>
                        <a:cs typeface="Times New Roman"/>
                      </a:endParaRPr>
                    </a:p>
                  </a:txBody>
                  <a:tcPr marL="9525" marR="9525" marT="9525" marB="9525"/>
                </a:tc>
                <a:tc>
                  <a:txBody>
                    <a:bodyPr/>
                    <a:lstStyle/>
                    <a:p>
                      <a:pPr algn="ctr">
                        <a:lnSpc>
                          <a:spcPct val="107000"/>
                        </a:lnSpc>
                        <a:spcAft>
                          <a:spcPts val="1250"/>
                        </a:spcAft>
                      </a:pPr>
                      <a:r>
                        <a:rPr lang="en-US" sz="1600" b="1" kern="0" dirty="0">
                          <a:latin typeface="Times New Roman"/>
                          <a:ea typeface="Times New Roman"/>
                          <a:cs typeface="Times New Roman"/>
                        </a:rPr>
                        <a:t>Dr </a:t>
                      </a:r>
                      <a:r>
                        <a:rPr lang="en-US" sz="1600" b="1" kern="0" dirty="0" err="1">
                          <a:latin typeface="Times New Roman"/>
                          <a:ea typeface="Times New Roman"/>
                          <a:cs typeface="Times New Roman"/>
                        </a:rPr>
                        <a:t>Yash</a:t>
                      </a:r>
                      <a:r>
                        <a:rPr lang="en-US" sz="1600" b="1" kern="0" dirty="0">
                          <a:latin typeface="Times New Roman"/>
                          <a:ea typeface="Times New Roman"/>
                          <a:cs typeface="Times New Roman"/>
                        </a:rPr>
                        <a:t> Pal</a:t>
                      </a:r>
                      <a:endParaRPr lang="en-US" sz="1600" b="1" kern="100" dirty="0">
                        <a:latin typeface="Calibri"/>
                        <a:ea typeface="Calibri"/>
                        <a:cs typeface="Times New Roman"/>
                      </a:endParaRPr>
                    </a:p>
                  </a:txBody>
                  <a:tcPr marL="9525" marR="9525" marT="9525" marB="9525"/>
                </a:tc>
                <a:tc>
                  <a:txBody>
                    <a:bodyPr/>
                    <a:lstStyle/>
                    <a:p>
                      <a:pPr>
                        <a:lnSpc>
                          <a:spcPct val="107000"/>
                        </a:lnSpc>
                        <a:spcAft>
                          <a:spcPts val="1250"/>
                        </a:spcAft>
                      </a:pPr>
                      <a:r>
                        <a:rPr lang="en-US" sz="1600" b="1" kern="0" dirty="0">
                          <a:latin typeface="Times New Roman"/>
                          <a:ea typeface="Times New Roman"/>
                          <a:cs typeface="Times New Roman"/>
                        </a:rPr>
                        <a:t>Learning </a:t>
                      </a:r>
                      <a:r>
                        <a:rPr lang="en-US" sz="1600" b="1" kern="0" dirty="0" smtClean="0">
                          <a:latin typeface="Times New Roman"/>
                          <a:ea typeface="Times New Roman"/>
                          <a:cs typeface="Times New Roman"/>
                        </a:rPr>
                        <a:t>without Burden</a:t>
                      </a:r>
                    </a:p>
                    <a:p>
                      <a:pPr>
                        <a:lnSpc>
                          <a:spcPct val="107000"/>
                        </a:lnSpc>
                        <a:spcAft>
                          <a:spcPts val="1250"/>
                        </a:spcAft>
                      </a:pPr>
                      <a:endParaRPr lang="en-US" sz="1600" b="1" kern="100" dirty="0">
                        <a:latin typeface="Calibri"/>
                        <a:ea typeface="Calibri"/>
                        <a:cs typeface="Times New Roman"/>
                      </a:endParaRPr>
                    </a:p>
                  </a:txBody>
                  <a:tcPr marL="9525" marR="9525" marT="9525" marB="9525"/>
                </a:tc>
                <a:tc>
                  <a:txBody>
                    <a:bodyPr/>
                    <a:lstStyle/>
                    <a:p>
                      <a:pPr>
                        <a:lnSpc>
                          <a:spcPct val="107000"/>
                        </a:lnSpc>
                        <a:spcAft>
                          <a:spcPts val="1250"/>
                        </a:spcAft>
                      </a:pPr>
                      <a:r>
                        <a:rPr lang="en-US" sz="1600" b="1" kern="0" dirty="0">
                          <a:latin typeface="Times New Roman"/>
                          <a:ea typeface="Times New Roman"/>
                          <a:cs typeface="Times New Roman"/>
                        </a:rPr>
                        <a:t>To advise on the ways and means to reduce the load on school students at all levels particularly the young students, while improving quality of learning including the capability for life-long self-learning and skill formulation</a:t>
                      </a:r>
                      <a:r>
                        <a:rPr lang="en-US" sz="1600" b="1" kern="0" dirty="0" smtClean="0">
                          <a:latin typeface="Times New Roman"/>
                          <a:ea typeface="Times New Roman"/>
                          <a:cs typeface="Times New Roman"/>
                        </a:rPr>
                        <a:t>.</a:t>
                      </a:r>
                    </a:p>
                    <a:p>
                      <a:pPr>
                        <a:lnSpc>
                          <a:spcPct val="107000"/>
                        </a:lnSpc>
                        <a:spcAft>
                          <a:spcPts val="1250"/>
                        </a:spcAft>
                      </a:pPr>
                      <a:endParaRPr lang="en-IN" sz="1600" b="1" kern="0" dirty="0" smtClean="0">
                        <a:latin typeface="Times New Roman"/>
                        <a:ea typeface="Calibri"/>
                        <a:cs typeface="Times New Roman"/>
                      </a:endParaRPr>
                    </a:p>
                    <a:p>
                      <a:pPr>
                        <a:lnSpc>
                          <a:spcPct val="107000"/>
                        </a:lnSpc>
                        <a:spcAft>
                          <a:spcPts val="1250"/>
                        </a:spcAft>
                      </a:pPr>
                      <a:endParaRPr lang="en-US" sz="1600" b="1" kern="100" dirty="0">
                        <a:latin typeface="Calibri"/>
                        <a:ea typeface="Calibri"/>
                        <a:cs typeface="Times New Roman"/>
                      </a:endParaRPr>
                    </a:p>
                  </a:txBody>
                  <a:tcPr marL="9525" marR="9525" marT="9525" marB="9525"/>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28604"/>
          </a:xfrm>
          <a:solidFill>
            <a:srgbClr val="FFC000"/>
          </a:solidFill>
        </p:spPr>
        <p:txBody>
          <a:bodyPr>
            <a:noAutofit/>
          </a:bodyPr>
          <a:lstStyle/>
          <a:p>
            <a:r>
              <a:rPr lang="en-IN" sz="3200" b="1" dirty="0" smtClean="0"/>
              <a:t/>
            </a:r>
            <a:br>
              <a:rPr lang="en-IN" sz="3200" b="1" dirty="0" smtClean="0"/>
            </a:br>
            <a:r>
              <a:rPr lang="en-IN" sz="3200" b="1" dirty="0" smtClean="0"/>
              <a:t>YASH PAL COMMITTEE </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0" y="428604"/>
            <a:ext cx="9144000" cy="6429396"/>
          </a:xfrm>
          <a:solidFill>
            <a:srgbClr val="CCFFFF"/>
          </a:solidFill>
        </p:spPr>
        <p:txBody>
          <a:bodyPr>
            <a:noAutofit/>
          </a:bodyPr>
          <a:lstStyle/>
          <a:p>
            <a:pPr algn="l">
              <a:buFont typeface="Wingdings" pitchFamily="2" charset="2"/>
              <a:buChar char="v"/>
            </a:pPr>
            <a:r>
              <a:rPr lang="hi-IN" sz="2300" dirty="0" smtClean="0">
                <a:solidFill>
                  <a:schemeClr val="tx1"/>
                </a:solidFill>
              </a:rPr>
              <a:t>गठन यशपाल समिति 1992</a:t>
            </a:r>
            <a:r>
              <a:rPr lang="en-IN" sz="2300" dirty="0" smtClean="0">
                <a:solidFill>
                  <a:schemeClr val="tx1"/>
                </a:solidFill>
              </a:rPr>
              <a:t>-</a:t>
            </a:r>
            <a:r>
              <a:rPr lang="hi-IN" sz="2300" dirty="0" smtClean="0">
                <a:solidFill>
                  <a:schemeClr val="tx1"/>
                </a:solidFill>
              </a:rPr>
              <a:t> 93 गठन भारत सरकार के मानव संसाधन विकास मंत्रालय द्वारा मार्च 1992 में स्कूल के छात्रों के शैक्षिक बोझ को कम करने के तरीके सुझाने हेतु एक राष्ट्रीय सलाहकार समिति का गठन किया गया।</a:t>
            </a:r>
            <a:endParaRPr lang="en-IN" sz="2300" dirty="0" smtClean="0">
              <a:solidFill>
                <a:schemeClr val="tx1"/>
              </a:solidFill>
            </a:endParaRPr>
          </a:p>
          <a:p>
            <a:pPr algn="l">
              <a:buFont typeface="Wingdings" pitchFamily="2" charset="2"/>
              <a:buChar char="v"/>
            </a:pPr>
            <a:r>
              <a:rPr lang="hi-IN" sz="2300" b="1" dirty="0" smtClean="0">
                <a:solidFill>
                  <a:schemeClr val="tx1"/>
                </a:solidFill>
              </a:rPr>
              <a:t>समिति के अध्यक्ष </a:t>
            </a:r>
            <a:r>
              <a:rPr lang="en-IN" sz="2300" dirty="0" smtClean="0">
                <a:solidFill>
                  <a:schemeClr val="tx1"/>
                </a:solidFill>
              </a:rPr>
              <a:t>:</a:t>
            </a:r>
            <a:r>
              <a:rPr lang="hi-IN" sz="2300" dirty="0" smtClean="0">
                <a:solidFill>
                  <a:schemeClr val="tx1"/>
                </a:solidFill>
              </a:rPr>
              <a:t> समिति के अध्यक्ष </a:t>
            </a:r>
            <a:r>
              <a:rPr lang="hi-IN" sz="2300" b="1" dirty="0" smtClean="0">
                <a:solidFill>
                  <a:schemeClr val="tx1"/>
                </a:solidFill>
              </a:rPr>
              <a:t>जाने-माने फिजिसिस्ट, एकेडमिक और हायर एजुकेशन रिफॉर्मर</a:t>
            </a:r>
            <a:r>
              <a:rPr lang="en-US" sz="2300" b="1" dirty="0" smtClean="0">
                <a:solidFill>
                  <a:schemeClr val="tx1"/>
                </a:solidFill>
              </a:rPr>
              <a:t> </a:t>
            </a:r>
            <a:r>
              <a:rPr lang="hi-IN" sz="2300" b="1" dirty="0" smtClean="0">
                <a:solidFill>
                  <a:schemeClr val="tx1"/>
                </a:solidFill>
              </a:rPr>
              <a:t>डॉ. यशपाल थे </a:t>
            </a:r>
            <a:r>
              <a:rPr lang="hi-IN" sz="2300" dirty="0" smtClean="0">
                <a:solidFill>
                  <a:schemeClr val="tx1"/>
                </a:solidFill>
              </a:rPr>
              <a:t>प्रोफेसर यशपाल थे । समिति के अध्यक्ष के नाम पर इस </a:t>
            </a:r>
            <a:r>
              <a:rPr lang="hi-IN" sz="2300" dirty="0" smtClean="0">
                <a:solidFill>
                  <a:srgbClr val="FF0000"/>
                </a:solidFill>
              </a:rPr>
              <a:t>राष्ट्रीय सलाहकार समिति </a:t>
            </a:r>
            <a:r>
              <a:rPr lang="hi-IN" sz="2300" dirty="0" smtClean="0">
                <a:solidFill>
                  <a:schemeClr val="tx1"/>
                </a:solidFill>
              </a:rPr>
              <a:t>को यशपाल समिति के नाम से जाना जाता है। </a:t>
            </a:r>
            <a:endParaRPr lang="en-IN" sz="2300" dirty="0" smtClean="0">
              <a:solidFill>
                <a:schemeClr val="tx1"/>
              </a:solidFill>
            </a:endParaRPr>
          </a:p>
          <a:p>
            <a:pPr algn="l">
              <a:buFont typeface="Wingdings" pitchFamily="2" charset="2"/>
              <a:buChar char="v"/>
            </a:pPr>
            <a:r>
              <a:rPr lang="hi-IN" sz="2300" b="1" dirty="0" smtClean="0">
                <a:solidFill>
                  <a:schemeClr val="tx1"/>
                </a:solidFill>
              </a:rPr>
              <a:t>रिपोर्ट का शीर्षक</a:t>
            </a:r>
            <a:r>
              <a:rPr lang="en-IN" sz="2300" dirty="0" smtClean="0">
                <a:solidFill>
                  <a:schemeClr val="tx1"/>
                </a:solidFill>
              </a:rPr>
              <a:t>: </a:t>
            </a:r>
            <a:r>
              <a:rPr lang="hi-IN" sz="2300" b="1" dirty="0" smtClean="0">
                <a:solidFill>
                  <a:schemeClr val="accent6">
                    <a:lumMod val="75000"/>
                  </a:schemeClr>
                </a:solidFill>
              </a:rPr>
              <a:t>शिक्षा बिना बोझ के</a:t>
            </a:r>
            <a:r>
              <a:rPr lang="en-IN" sz="2300" b="1" dirty="0" smtClean="0">
                <a:solidFill>
                  <a:schemeClr val="accent6">
                    <a:lumMod val="75000"/>
                  </a:schemeClr>
                </a:solidFill>
              </a:rPr>
              <a:t>, “EDUCATION WITHOUT BURDEN”. </a:t>
            </a:r>
            <a:endParaRPr lang="en-IN" sz="2300" dirty="0" smtClean="0">
              <a:solidFill>
                <a:schemeClr val="tx1"/>
              </a:solidFill>
            </a:endParaRPr>
          </a:p>
          <a:p>
            <a:pPr algn="l">
              <a:buFont typeface="Wingdings" pitchFamily="2" charset="2"/>
              <a:buChar char="v"/>
            </a:pPr>
            <a:r>
              <a:rPr lang="hi-IN" sz="2300" b="1" dirty="0" smtClean="0">
                <a:solidFill>
                  <a:schemeClr val="tx1"/>
                </a:solidFill>
              </a:rPr>
              <a:t>समिति को विचार करना था</a:t>
            </a:r>
            <a:r>
              <a:rPr lang="en-IN" sz="2300" dirty="0" smtClean="0">
                <a:solidFill>
                  <a:schemeClr val="tx1"/>
                </a:solidFill>
              </a:rPr>
              <a:t>:</a:t>
            </a:r>
            <a:r>
              <a:rPr lang="hi-IN" sz="2300" dirty="0" smtClean="0">
                <a:solidFill>
                  <a:schemeClr val="tx1"/>
                </a:solidFill>
              </a:rPr>
              <a:t> की शिक्षा के सभी स्तरों पर विद्यार्थियों विशेष कर छोटी कक्षाओं के विद्यार्थियों पर पढ़ाई के दौरान पढ़ने वाले बोझ  को कैसे काम किया जाए </a:t>
            </a:r>
            <a:r>
              <a:rPr lang="en-IN" sz="2300" dirty="0" smtClean="0">
                <a:solidFill>
                  <a:schemeClr val="tx1"/>
                </a:solidFill>
              </a:rPr>
              <a:t>| </a:t>
            </a:r>
            <a:r>
              <a:rPr lang="hi-IN" sz="2300" dirty="0" smtClean="0">
                <a:solidFill>
                  <a:schemeClr val="tx1"/>
                </a:solidFill>
              </a:rPr>
              <a:t>कैसे शिक्षा में गुणवत्ता कैसे लाई जाए।</a:t>
            </a:r>
            <a:endParaRPr lang="en-IN" sz="2300" dirty="0" smtClean="0">
              <a:solidFill>
                <a:schemeClr val="tx1"/>
              </a:solidFill>
            </a:endParaRPr>
          </a:p>
          <a:p>
            <a:pPr algn="l">
              <a:buFont typeface="Wingdings" pitchFamily="2" charset="2"/>
              <a:buChar char="v"/>
            </a:pPr>
            <a:r>
              <a:rPr lang="hi-IN" sz="2300" dirty="0" smtClean="0">
                <a:solidFill>
                  <a:schemeClr val="tx1"/>
                </a:solidFill>
              </a:rPr>
              <a:t> </a:t>
            </a:r>
            <a:r>
              <a:rPr lang="hi-IN" sz="2300" b="1" dirty="0" smtClean="0">
                <a:solidFill>
                  <a:schemeClr val="tx1"/>
                </a:solidFill>
              </a:rPr>
              <a:t>समिति ने अपनी रिपोर्ट </a:t>
            </a:r>
            <a:r>
              <a:rPr lang="hi-IN" sz="2300" dirty="0" smtClean="0">
                <a:solidFill>
                  <a:srgbClr val="FF0000"/>
                </a:solidFill>
              </a:rPr>
              <a:t>15 जुलाई 1993 </a:t>
            </a:r>
            <a:r>
              <a:rPr lang="hi-IN" sz="2300" dirty="0" smtClean="0">
                <a:solidFill>
                  <a:schemeClr val="tx1"/>
                </a:solidFill>
              </a:rPr>
              <a:t>को सौंपी। </a:t>
            </a:r>
            <a:endParaRPr lang="en-IN" sz="2300" dirty="0" smtClean="0">
              <a:solidFill>
                <a:schemeClr val="tx1"/>
              </a:solidFill>
            </a:endParaRPr>
          </a:p>
          <a:p>
            <a:pPr algn="l"/>
            <a:r>
              <a:rPr lang="en-IN" sz="2300" dirty="0" smtClean="0">
                <a:solidFill>
                  <a:schemeClr val="tx1"/>
                </a:solidFill>
              </a:rPr>
              <a:t>              </a:t>
            </a:r>
            <a:r>
              <a:rPr lang="hi-IN" sz="2300" dirty="0" smtClean="0">
                <a:solidFill>
                  <a:schemeClr val="tx1"/>
                </a:solidFill>
              </a:rPr>
              <a:t>इस समिति ने शिक्षा से जुड़े व्यक्तियों</a:t>
            </a:r>
            <a:r>
              <a:rPr lang="en-IN" sz="2300" dirty="0" smtClean="0">
                <a:solidFill>
                  <a:schemeClr val="tx1"/>
                </a:solidFill>
              </a:rPr>
              <a:t>,</a:t>
            </a:r>
            <a:r>
              <a:rPr lang="hi-IN" sz="2300" dirty="0" smtClean="0">
                <a:solidFill>
                  <a:schemeClr val="tx1"/>
                </a:solidFill>
              </a:rPr>
              <a:t> अध्यापकों </a:t>
            </a:r>
            <a:r>
              <a:rPr lang="en-IN" sz="2300" dirty="0" smtClean="0">
                <a:solidFill>
                  <a:schemeClr val="tx1"/>
                </a:solidFill>
              </a:rPr>
              <a:t>,</a:t>
            </a:r>
            <a:r>
              <a:rPr lang="hi-IN" sz="2300" dirty="0" smtClean="0">
                <a:solidFill>
                  <a:schemeClr val="tx1"/>
                </a:solidFill>
              </a:rPr>
              <a:t>छात्रों</a:t>
            </a:r>
            <a:r>
              <a:rPr lang="en-IN" sz="2300" dirty="0" smtClean="0">
                <a:solidFill>
                  <a:schemeClr val="tx1"/>
                </a:solidFill>
              </a:rPr>
              <a:t>,</a:t>
            </a:r>
            <a:r>
              <a:rPr lang="hi-IN" sz="2300" dirty="0" smtClean="0">
                <a:solidFill>
                  <a:schemeClr val="tx1"/>
                </a:solidFill>
              </a:rPr>
              <a:t> स्वयंसेवि संस्थाओं इत्यादि</a:t>
            </a:r>
            <a:r>
              <a:rPr lang="en-IN" sz="2300" dirty="0" smtClean="0">
                <a:solidFill>
                  <a:schemeClr val="tx1"/>
                </a:solidFill>
              </a:rPr>
              <a:t> </a:t>
            </a:r>
            <a:r>
              <a:rPr lang="hi-IN" sz="2300" dirty="0" smtClean="0">
                <a:solidFill>
                  <a:schemeClr val="tx1"/>
                </a:solidFill>
              </a:rPr>
              <a:t>के विचार जानने के लिए सर्वेक्षण एवं सेमिनार आयोजित कर समस्या का पता लगाने का प्रयास किया और समस्या के निराकरण की दिशा में बढ़ने के लिए अधोलिखित सिफारिश प्रस्तुत की</a:t>
            </a:r>
            <a:r>
              <a:rPr lang="en-IN" sz="2300" dirty="0" smtClean="0">
                <a:solidFill>
                  <a:schemeClr val="tx1"/>
                </a:solidFill>
              </a:rPr>
              <a:t>:</a:t>
            </a:r>
            <a:endParaRPr lang="hi-IN" sz="2300" b="1" dirty="0" smtClean="0">
              <a:solidFill>
                <a:schemeClr val="tx1"/>
              </a:solidFill>
            </a:endParaRPr>
          </a:p>
          <a:p>
            <a:pPr algn="l">
              <a:buFont typeface="Wingdings" pitchFamily="2" charset="2"/>
              <a:buChar char="v"/>
            </a:pPr>
            <a:endParaRPr lang="en-IN" sz="2300" dirty="0" smtClean="0">
              <a:solidFill>
                <a:schemeClr val="tx1"/>
              </a:solidFill>
            </a:endParaRPr>
          </a:p>
          <a:p>
            <a:pPr marL="342900" indent="-342900" algn="l"/>
            <a:r>
              <a:rPr lang="hi-IN" sz="2300" dirty="0" smtClean="0">
                <a:solidFill>
                  <a:schemeClr val="tx1"/>
                </a:solidFill>
              </a:rPr>
              <a:t>  </a:t>
            </a:r>
            <a:endParaRPr lang="en-US" sz="23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2918"/>
          </a:xfrm>
          <a:solidFill>
            <a:srgbClr val="C00000"/>
          </a:solidFill>
        </p:spPr>
        <p:txBody>
          <a:bodyPr>
            <a:normAutofit/>
          </a:bodyPr>
          <a:lstStyle/>
          <a:p>
            <a:r>
              <a:rPr lang="hi-IN" sz="2700" b="1" dirty="0" smtClean="0">
                <a:solidFill>
                  <a:srgbClr val="FFFF00"/>
                </a:solidFill>
              </a:rPr>
              <a:t>समिति द्वारा दिए गए सुझाव</a:t>
            </a:r>
            <a:endParaRPr lang="en-US" sz="2700" b="1" dirty="0">
              <a:solidFill>
                <a:srgbClr val="FFFF00"/>
              </a:solidFill>
            </a:endParaRPr>
          </a:p>
        </p:txBody>
      </p:sp>
      <p:sp>
        <p:nvSpPr>
          <p:cNvPr id="3" name="Subtitle 2"/>
          <p:cNvSpPr>
            <a:spLocks noGrp="1"/>
          </p:cNvSpPr>
          <p:nvPr>
            <p:ph type="subTitle" idx="1"/>
          </p:nvPr>
        </p:nvSpPr>
        <p:spPr>
          <a:xfrm>
            <a:off x="0" y="571480"/>
            <a:ext cx="9144000" cy="6286520"/>
          </a:xfrm>
          <a:solidFill>
            <a:srgbClr val="CCFFFF"/>
          </a:solidFill>
        </p:spPr>
        <p:txBody>
          <a:bodyPr>
            <a:normAutofit lnSpcReduction="10000"/>
          </a:bodyPr>
          <a:lstStyle/>
          <a:p>
            <a:pPr algn="l">
              <a:buFont typeface="Wingdings" pitchFamily="2" charset="2"/>
              <a:buChar char="§"/>
            </a:pPr>
            <a:endParaRPr lang="en-IN" sz="2400" b="1" dirty="0" smtClean="0">
              <a:solidFill>
                <a:schemeClr val="tx1"/>
              </a:solidFill>
            </a:endParaRPr>
          </a:p>
          <a:p>
            <a:pPr algn="l">
              <a:buFont typeface="Wingdings" pitchFamily="2" charset="2"/>
              <a:buChar char="§"/>
            </a:pPr>
            <a:r>
              <a:rPr lang="hi-IN" sz="2400" b="1" dirty="0" smtClean="0">
                <a:solidFill>
                  <a:schemeClr val="tx1"/>
                </a:solidFill>
              </a:rPr>
              <a:t>पाठ्यक्रम निर्माण तथा पाठ्य पुस्तकों को तैयार करने की प्रक्रिया </a:t>
            </a:r>
            <a:r>
              <a:rPr lang="hi-IN" sz="2400" b="1" dirty="0" smtClean="0">
                <a:solidFill>
                  <a:srgbClr val="0070C0"/>
                </a:solidFill>
              </a:rPr>
              <a:t>विकेंद्रीकृत होनी चाहिए </a:t>
            </a:r>
            <a:r>
              <a:rPr lang="hi-IN" sz="2400" b="1" dirty="0" smtClean="0">
                <a:solidFill>
                  <a:schemeClr val="tx1"/>
                </a:solidFill>
              </a:rPr>
              <a:t>ताकि इन कार्यों में शिक्षकों की सहभागिता में वृद्धि हो सके। </a:t>
            </a:r>
            <a:endParaRPr lang="en-IN" sz="2400" b="1" dirty="0" smtClean="0">
              <a:solidFill>
                <a:schemeClr val="tx1"/>
              </a:solidFill>
            </a:endParaRPr>
          </a:p>
          <a:p>
            <a:pPr algn="l">
              <a:buFont typeface="Wingdings" pitchFamily="2" charset="2"/>
              <a:buChar char="§"/>
            </a:pPr>
            <a:r>
              <a:rPr lang="hi-IN" sz="2400" b="1" dirty="0" smtClean="0">
                <a:solidFill>
                  <a:schemeClr val="tx1"/>
                </a:solidFill>
              </a:rPr>
              <a:t>ग्राम ब्लॉक तथा जिला स्तर पर शिक्षा समितियां का गठन किया जाना चाहिए जिससे वह अपने कार्य क्षेत्र में स्कूलों के नियोजन तथा प्रशिक्षण का कार्य कर सके। </a:t>
            </a:r>
            <a:endParaRPr lang="en-IN" sz="2400" b="1" dirty="0">
              <a:solidFill>
                <a:schemeClr val="tx1"/>
              </a:solidFill>
            </a:endParaRPr>
          </a:p>
          <a:p>
            <a:pPr algn="l">
              <a:buFont typeface="Wingdings" pitchFamily="2" charset="2"/>
              <a:buChar char="§"/>
            </a:pPr>
            <a:r>
              <a:rPr lang="hi-IN" sz="2400" b="1" dirty="0" smtClean="0">
                <a:solidFill>
                  <a:srgbClr val="0070C0"/>
                </a:solidFill>
              </a:rPr>
              <a:t>पाठ्य पुस्तकों को स्कूल ही संपत्ति समझा जाए । </a:t>
            </a:r>
            <a:r>
              <a:rPr lang="hi-IN" sz="2400" b="1" dirty="0" smtClean="0">
                <a:solidFill>
                  <a:schemeClr val="tx1"/>
                </a:solidFill>
              </a:rPr>
              <a:t>स्कूल में ही पाठ्य पुस्तक उपलब्ध कराई जाए एवं वही रखी जानी चाहिए तथा </a:t>
            </a:r>
            <a:r>
              <a:rPr lang="hi-IN" sz="2400" b="1" dirty="0" smtClean="0">
                <a:solidFill>
                  <a:srgbClr val="FF0000"/>
                </a:solidFill>
              </a:rPr>
              <a:t>प्रतिदिन घर ले जाने की कोई जरूरत नहीं होनी चाहिए ।</a:t>
            </a:r>
            <a:endParaRPr lang="en-IN" sz="2400" b="1" dirty="0">
              <a:solidFill>
                <a:srgbClr val="FF0000"/>
              </a:solidFill>
            </a:endParaRPr>
          </a:p>
          <a:p>
            <a:pPr algn="l">
              <a:buFont typeface="Wingdings" pitchFamily="2" charset="2"/>
              <a:buChar char="§"/>
            </a:pPr>
            <a:r>
              <a:rPr lang="hi-IN" sz="2400" b="1" dirty="0" smtClean="0">
                <a:solidFill>
                  <a:schemeClr val="tx1"/>
                </a:solidFill>
              </a:rPr>
              <a:t>बाल केंद्रित सामाजिक वातावरण के निर्माण के लिए </a:t>
            </a:r>
            <a:r>
              <a:rPr lang="hi-IN" sz="2400" b="1" dirty="0" smtClean="0">
                <a:solidFill>
                  <a:srgbClr val="FF0000"/>
                </a:solidFill>
              </a:rPr>
              <a:t>इलेक्ट्रॉनिक प्रचार माध्यमों का </a:t>
            </a:r>
            <a:r>
              <a:rPr lang="hi-IN" sz="2400" b="1" dirty="0" smtClean="0">
                <a:solidFill>
                  <a:schemeClr val="tx1"/>
                </a:solidFill>
              </a:rPr>
              <a:t>अधिकाधिक प्रयोग किया जाए।</a:t>
            </a:r>
            <a:endParaRPr lang="en-IN" sz="2400" b="1" dirty="0" smtClean="0">
              <a:solidFill>
                <a:schemeClr val="tx1"/>
              </a:solidFill>
            </a:endParaRPr>
          </a:p>
          <a:p>
            <a:pPr algn="l">
              <a:buFont typeface="Wingdings" pitchFamily="2" charset="2"/>
              <a:buChar char="§"/>
            </a:pPr>
            <a:r>
              <a:rPr lang="hi-IN" sz="2400" b="1" dirty="0" smtClean="0">
                <a:solidFill>
                  <a:schemeClr val="tx1"/>
                </a:solidFill>
              </a:rPr>
              <a:t>छात्रों</a:t>
            </a:r>
            <a:r>
              <a:rPr lang="en-IN" sz="2400" b="1" dirty="0" smtClean="0">
                <a:solidFill>
                  <a:schemeClr val="tx1"/>
                </a:solidFill>
              </a:rPr>
              <a:t>,</a:t>
            </a:r>
            <a:r>
              <a:rPr lang="hi-IN" sz="2400" b="1" dirty="0" smtClean="0">
                <a:solidFill>
                  <a:schemeClr val="tx1"/>
                </a:solidFill>
              </a:rPr>
              <a:t> अध्यापकों एवं अभिभावकों के लिए </a:t>
            </a:r>
            <a:r>
              <a:rPr lang="hi-IN" sz="2400" b="1" dirty="0" smtClean="0">
                <a:solidFill>
                  <a:srgbClr val="FFC000"/>
                </a:solidFill>
              </a:rPr>
              <a:t>शिक्षा दर्शन </a:t>
            </a:r>
            <a:r>
              <a:rPr lang="hi-IN" sz="2400" b="1" dirty="0" smtClean="0">
                <a:solidFill>
                  <a:schemeClr val="tx1"/>
                </a:solidFill>
              </a:rPr>
              <a:t>नामक एक नियमित दूरदर्शन कार्यक्रम शुरू किया</a:t>
            </a:r>
            <a:r>
              <a:rPr lang="en-IN" sz="2400" b="1" dirty="0" smtClean="0">
                <a:solidFill>
                  <a:schemeClr val="tx1"/>
                </a:solidFill>
              </a:rPr>
              <a:t> </a:t>
            </a:r>
            <a:r>
              <a:rPr lang="hi-IN" sz="2400" b="1" dirty="0" smtClean="0">
                <a:solidFill>
                  <a:schemeClr val="tx1"/>
                </a:solidFill>
              </a:rPr>
              <a:t>जाए।</a:t>
            </a:r>
            <a:endParaRPr lang="en-IN" sz="2400" b="1" dirty="0">
              <a:solidFill>
                <a:schemeClr val="tx1"/>
              </a:solidFill>
            </a:endParaRPr>
          </a:p>
          <a:p>
            <a:pPr algn="l">
              <a:buFont typeface="Wingdings" pitchFamily="2" charset="2"/>
              <a:buChar char="§"/>
            </a:pPr>
            <a:r>
              <a:rPr lang="hi-IN" sz="2400" b="1" dirty="0" smtClean="0">
                <a:solidFill>
                  <a:schemeClr val="tx1"/>
                </a:solidFill>
              </a:rPr>
              <a:t>प्राथमिक कक्षाओं के </a:t>
            </a:r>
            <a:r>
              <a:rPr lang="hi-IN" sz="2400" b="1" dirty="0" smtClean="0">
                <a:solidFill>
                  <a:srgbClr val="FF0000"/>
                </a:solidFill>
              </a:rPr>
              <a:t>गणित पाठ्यक्रमों </a:t>
            </a:r>
            <a:r>
              <a:rPr lang="hi-IN" sz="2400" b="1" dirty="0" smtClean="0">
                <a:solidFill>
                  <a:schemeClr val="tx1"/>
                </a:solidFill>
              </a:rPr>
              <a:t>की समीक्षा की जाए तथा भाषा की पाठ्य पुस्तकों में </a:t>
            </a:r>
            <a:r>
              <a:rPr lang="hi-IN" sz="2400" b="1" dirty="0" smtClean="0">
                <a:solidFill>
                  <a:srgbClr val="FF0000"/>
                </a:solidFill>
              </a:rPr>
              <a:t>स्थानीय बोलचाल के मुहावरों </a:t>
            </a:r>
            <a:r>
              <a:rPr lang="hi-IN" sz="2400" b="1" dirty="0" smtClean="0">
                <a:solidFill>
                  <a:schemeClr val="tx1"/>
                </a:solidFill>
              </a:rPr>
              <a:t>को उचित स्थान दिया जाए।</a:t>
            </a:r>
            <a:endParaRPr lang="en-IN" sz="2400" b="1"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714355"/>
          </a:xfrm>
          <a:solidFill>
            <a:srgbClr val="C00000"/>
          </a:solidFill>
        </p:spPr>
        <p:txBody>
          <a:bodyPr>
            <a:noAutofit/>
          </a:bodyPr>
          <a:lstStyle/>
          <a:p>
            <a:r>
              <a:rPr lang="hi-IN" sz="3200" b="1" dirty="0" smtClean="0">
                <a:solidFill>
                  <a:srgbClr val="FFFF00"/>
                </a:solidFill>
              </a:rPr>
              <a:t>समिति द्वारा दिए गए सुझाव</a:t>
            </a:r>
            <a:endParaRPr lang="en-US" sz="3200" dirty="0">
              <a:solidFill>
                <a:srgbClr val="FFFF00"/>
              </a:solidFill>
            </a:endParaRPr>
          </a:p>
        </p:txBody>
      </p:sp>
      <p:sp>
        <p:nvSpPr>
          <p:cNvPr id="3" name="Subtitle 2"/>
          <p:cNvSpPr>
            <a:spLocks noGrp="1"/>
          </p:cNvSpPr>
          <p:nvPr>
            <p:ph type="subTitle" idx="1"/>
          </p:nvPr>
        </p:nvSpPr>
        <p:spPr>
          <a:xfrm>
            <a:off x="0" y="642918"/>
            <a:ext cx="9144000" cy="6215082"/>
          </a:xfrm>
          <a:solidFill>
            <a:srgbClr val="CCFF99"/>
          </a:solidFill>
        </p:spPr>
        <p:txBody>
          <a:bodyPr>
            <a:noAutofit/>
          </a:bodyPr>
          <a:lstStyle/>
          <a:p>
            <a:pPr algn="l">
              <a:buFont typeface="Arial" pitchFamily="34" charset="0"/>
              <a:buChar char="•"/>
            </a:pPr>
            <a:r>
              <a:rPr lang="hi-IN" sz="2300" b="1" dirty="0" smtClean="0">
                <a:solidFill>
                  <a:schemeClr val="tx1"/>
                </a:solidFill>
              </a:rPr>
              <a:t>प्राथमिक कक्षाओं में विज्ञान पाठ्यक्रम तथा पाठ्य पुस्तकों में प्रयोग करने को अधिक स्थान दिया जाए तथा अनावश्यक एवं महत्वहीन सामग्री को हटा दिया जाए। </a:t>
            </a:r>
            <a:endParaRPr lang="en-IN" sz="2300" b="1" dirty="0" smtClean="0">
              <a:solidFill>
                <a:schemeClr val="tx1"/>
              </a:solidFill>
            </a:endParaRPr>
          </a:p>
          <a:p>
            <a:pPr algn="l">
              <a:buFont typeface="Arial" pitchFamily="34" charset="0"/>
              <a:buChar char="•"/>
            </a:pPr>
            <a:endParaRPr lang="en-IN" sz="2300" b="1" dirty="0" smtClean="0">
              <a:solidFill>
                <a:schemeClr val="tx1"/>
              </a:solidFill>
              <a:cs typeface="Arial" pitchFamily="34" charset="0"/>
            </a:endParaRPr>
          </a:p>
          <a:p>
            <a:pPr algn="l">
              <a:buFont typeface="Arial" pitchFamily="34" charset="0"/>
              <a:buChar char="•"/>
            </a:pPr>
            <a:r>
              <a:rPr lang="hi-IN" sz="2300" b="1" dirty="0" smtClean="0">
                <a:solidFill>
                  <a:schemeClr val="tx1"/>
                </a:solidFill>
              </a:rPr>
              <a:t>पत्राचार द्वारा </a:t>
            </a:r>
            <a:r>
              <a:rPr lang="en-US" sz="2300" b="1" dirty="0" smtClean="0">
                <a:solidFill>
                  <a:schemeClr val="tx1"/>
                </a:solidFill>
                <a:cs typeface="Arial" pitchFamily="34" charset="0"/>
              </a:rPr>
              <a:t>B.Ed. </a:t>
            </a:r>
            <a:r>
              <a:rPr lang="hi-IN" sz="2300" b="1" dirty="0" smtClean="0">
                <a:solidFill>
                  <a:schemeClr val="tx1"/>
                </a:solidFill>
              </a:rPr>
              <a:t>की उपाधि देने वाले पाठ्यक्रमों को समाप्त कर देना चाहिए।</a:t>
            </a:r>
            <a:endParaRPr lang="en-IN" sz="2300" b="1" dirty="0" smtClean="0">
              <a:solidFill>
                <a:schemeClr val="tx1"/>
              </a:solidFill>
            </a:endParaRPr>
          </a:p>
          <a:p>
            <a:pPr algn="l">
              <a:buFont typeface="Arial" pitchFamily="34" charset="0"/>
              <a:buChar char="•"/>
            </a:pPr>
            <a:endParaRPr lang="en-IN" sz="2300" b="1" dirty="0" smtClean="0">
              <a:solidFill>
                <a:schemeClr val="tx1"/>
              </a:solidFill>
              <a:cs typeface="Arial" pitchFamily="34" charset="0"/>
            </a:endParaRPr>
          </a:p>
          <a:p>
            <a:pPr algn="l">
              <a:buFont typeface="Arial" pitchFamily="34" charset="0"/>
              <a:buChar char="•"/>
            </a:pPr>
            <a:r>
              <a:rPr lang="hi-IN" sz="2300" b="1" dirty="0" smtClean="0">
                <a:solidFill>
                  <a:schemeClr val="tx1"/>
                </a:solidFill>
              </a:rPr>
              <a:t>वर्तमान में शिक्षक छात्र अनुपात</a:t>
            </a:r>
            <a:r>
              <a:rPr lang="hi-IN" sz="2300" b="1" dirty="0" smtClean="0">
                <a:solidFill>
                  <a:srgbClr val="FF0000"/>
                </a:solidFill>
              </a:rPr>
              <a:t> 1:40 </a:t>
            </a:r>
            <a:r>
              <a:rPr lang="hi-IN" sz="2300" b="1" dirty="0" smtClean="0">
                <a:solidFill>
                  <a:schemeClr val="tx1"/>
                </a:solidFill>
              </a:rPr>
              <a:t>का मानदंड को हटाकर भविष्य में कम से कम प्राथमिक कक्षाओं में इसे </a:t>
            </a:r>
            <a:r>
              <a:rPr lang="hi-IN" sz="2300" b="1" dirty="0" smtClean="0">
                <a:solidFill>
                  <a:srgbClr val="FF0000"/>
                </a:solidFill>
              </a:rPr>
              <a:t>1:30</a:t>
            </a:r>
            <a:r>
              <a:rPr lang="hi-IN" sz="2300" b="1" dirty="0" smtClean="0">
                <a:solidFill>
                  <a:schemeClr val="tx1"/>
                </a:solidFill>
              </a:rPr>
              <a:t> का मानदंड रखना चाहिए।</a:t>
            </a:r>
            <a:endParaRPr lang="en-IN" sz="2300" b="1" dirty="0" smtClean="0">
              <a:solidFill>
                <a:schemeClr val="tx1"/>
              </a:solidFill>
            </a:endParaRPr>
          </a:p>
          <a:p>
            <a:pPr algn="l">
              <a:buFont typeface="Arial" pitchFamily="34" charset="0"/>
              <a:buChar char="•"/>
            </a:pPr>
            <a:endParaRPr lang="en-IN" sz="2300" b="1" dirty="0" smtClean="0">
              <a:solidFill>
                <a:schemeClr val="tx1"/>
              </a:solidFill>
              <a:cs typeface="Arial" pitchFamily="34" charset="0"/>
            </a:endParaRPr>
          </a:p>
          <a:p>
            <a:pPr algn="l">
              <a:buFont typeface="Arial" pitchFamily="34" charset="0"/>
              <a:buChar char="•"/>
            </a:pPr>
            <a:r>
              <a:rPr lang="hi-IN" sz="2300" b="1" dirty="0" smtClean="0">
                <a:solidFill>
                  <a:schemeClr val="tx1"/>
                </a:solidFill>
              </a:rPr>
              <a:t>शैक्षिक उपकरणों की खरीद मरम्मत तथा बदलाव के लिए स्कूल प्रधानाचार्य के अधिकार में पर्याप्त आकस्मिक धनराशि का प्रावधान होना चाहिए।</a:t>
            </a:r>
            <a:endParaRPr lang="en-IN" sz="2300" b="1" dirty="0" smtClean="0">
              <a:solidFill>
                <a:schemeClr val="tx1"/>
              </a:solidFill>
            </a:endParaRPr>
          </a:p>
          <a:p>
            <a:pPr algn="l">
              <a:buFont typeface="Arial" pitchFamily="34" charset="0"/>
              <a:buChar char="•"/>
            </a:pPr>
            <a:endParaRPr lang="en-IN" sz="2300" b="1" dirty="0" smtClean="0">
              <a:solidFill>
                <a:schemeClr val="tx1"/>
              </a:solidFill>
              <a:cs typeface="Arial" pitchFamily="34" charset="0"/>
            </a:endParaRPr>
          </a:p>
          <a:p>
            <a:pPr algn="l">
              <a:buFont typeface="Arial" pitchFamily="34" charset="0"/>
              <a:buChar char="•"/>
            </a:pPr>
            <a:r>
              <a:rPr lang="hi-IN" sz="2300" b="1" dirty="0" smtClean="0">
                <a:solidFill>
                  <a:schemeClr val="tx1"/>
                </a:solidFill>
              </a:rPr>
              <a:t>स्वास्थ्य तथा सफाई जैसे विषयों में उपदेशों के स्थान पर पाठ्य पुस्तकों में वास्तविक जीवन की घटनाओं से संबंधित विश्लेषण आत्मक चिंतन पर बोल दिया जाए।</a:t>
            </a:r>
            <a:endParaRPr lang="en-IN" sz="2300" b="1" dirty="0" smtClean="0">
              <a:solidFill>
                <a:schemeClr val="tx1"/>
              </a:solidFill>
              <a:cs typeface="Arial" pitchFamily="34" charset="0"/>
            </a:endParaRPr>
          </a:p>
          <a:p>
            <a:pPr algn="l">
              <a:buFont typeface="Arial" pitchFamily="34" charset="0"/>
              <a:buChar char="•"/>
            </a:pPr>
            <a:endParaRPr lang="en-IN" sz="2300" b="1" dirty="0" smtClean="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0043"/>
          </a:xfrm>
          <a:solidFill>
            <a:srgbClr val="C00000"/>
          </a:solidFill>
        </p:spPr>
        <p:txBody>
          <a:bodyPr>
            <a:noAutofit/>
          </a:bodyPr>
          <a:lstStyle/>
          <a:p>
            <a:r>
              <a:rPr lang="hi-IN" sz="2700" b="1" dirty="0" smtClean="0">
                <a:solidFill>
                  <a:srgbClr val="FFFF00"/>
                </a:solidFill>
              </a:rPr>
              <a:t>समिति द्वारा दिए गए सुझाव</a:t>
            </a:r>
            <a:endParaRPr lang="en-US" sz="2700" dirty="0">
              <a:solidFill>
                <a:srgbClr val="FFFF00"/>
              </a:solidFill>
            </a:endParaRPr>
          </a:p>
        </p:txBody>
      </p:sp>
      <p:sp>
        <p:nvSpPr>
          <p:cNvPr id="3" name="Subtitle 2"/>
          <p:cNvSpPr>
            <a:spLocks noGrp="1"/>
          </p:cNvSpPr>
          <p:nvPr>
            <p:ph type="subTitle" idx="1"/>
          </p:nvPr>
        </p:nvSpPr>
        <p:spPr>
          <a:xfrm>
            <a:off x="0" y="571480"/>
            <a:ext cx="9144000" cy="6286520"/>
          </a:xfrm>
          <a:solidFill>
            <a:srgbClr val="FFCCFF"/>
          </a:solidFill>
        </p:spPr>
        <p:txBody>
          <a:bodyPr>
            <a:normAutofit/>
          </a:bodyPr>
          <a:lstStyle/>
          <a:p>
            <a:pPr algn="l">
              <a:buFont typeface="Arial" pitchFamily="34" charset="0"/>
              <a:buChar char="•"/>
            </a:pPr>
            <a:endParaRPr lang="en-IN" sz="2400" b="1" dirty="0" smtClean="0">
              <a:solidFill>
                <a:schemeClr val="tx1"/>
              </a:solidFill>
            </a:endParaRPr>
          </a:p>
          <a:p>
            <a:pPr algn="l">
              <a:buFont typeface="Arial" pitchFamily="34" charset="0"/>
              <a:buChar char="•"/>
            </a:pPr>
            <a:r>
              <a:rPr lang="hi-IN" sz="2400" b="1" dirty="0" smtClean="0">
                <a:solidFill>
                  <a:schemeClr val="tx1"/>
                </a:solidFill>
              </a:rPr>
              <a:t>प्राथमिक कक्षाओं में बच्चों को गृह कार्य न दिया जाए। उच्च प्राथमिक तथा माध्यमिक कक्षाओं में जहां गृह कार्य आवश्यक हो वहां पाठ्य पुस्तक से हटकर गृह कार्य दिया जाए।</a:t>
            </a:r>
            <a:endParaRPr lang="en-IN" sz="2400" b="1" dirty="0" smtClean="0">
              <a:solidFill>
                <a:schemeClr val="tx1"/>
              </a:solidFill>
            </a:endParaRPr>
          </a:p>
          <a:p>
            <a:pPr algn="l">
              <a:buFont typeface="Arial" pitchFamily="34" charset="0"/>
              <a:buChar char="•"/>
            </a:pPr>
            <a:r>
              <a:rPr lang="hi-IN" sz="2400" b="1" dirty="0" smtClean="0">
                <a:solidFill>
                  <a:schemeClr val="tx1"/>
                </a:solidFill>
              </a:rPr>
              <a:t> अनेक संगठन जैसे जिला राज्य तथा राष्ट्रीय स्तर पर बच्चों के लिए स्कूली विषयों प्रदर्शनियों निबंध लेखन जैसे विभिन्न क्षेत्रों में प्रतियोगिताएं आयोजित की जाए। </a:t>
            </a:r>
            <a:endParaRPr lang="en-IN" sz="2400" b="1" dirty="0" smtClean="0">
              <a:solidFill>
                <a:schemeClr val="tx1"/>
              </a:solidFill>
            </a:endParaRPr>
          </a:p>
          <a:p>
            <a:pPr algn="l">
              <a:buFont typeface="Arial" pitchFamily="34" charset="0"/>
              <a:buChar char="•"/>
            </a:pPr>
            <a:r>
              <a:rPr lang="hi-IN" sz="2400" b="1" dirty="0" smtClean="0">
                <a:solidFill>
                  <a:schemeClr val="tx1"/>
                </a:solidFill>
              </a:rPr>
              <a:t> 10वीं तथा 12वीं कक्षा के अंत में ली जाने वाली  परीक्षाओं में उपलब्ध पाठ्य पुस्तक आधारित प्रश्नों के स्थान पर संकल्पना आधारित प्रश्नों की व्यवस्था की जाए। </a:t>
            </a:r>
            <a:endParaRPr lang="en-IN" sz="2400" b="1" dirty="0" smtClean="0">
              <a:solidFill>
                <a:schemeClr val="tx1"/>
              </a:solidFill>
            </a:endParaRPr>
          </a:p>
          <a:p>
            <a:pPr algn="l">
              <a:buFont typeface="Arial" pitchFamily="34" charset="0"/>
              <a:buChar char="•"/>
            </a:pPr>
            <a:r>
              <a:rPr lang="hi-IN" sz="2400" b="1" dirty="0" smtClean="0">
                <a:solidFill>
                  <a:schemeClr val="tx1"/>
                </a:solidFill>
              </a:rPr>
              <a:t>पाठ्य पुस्तकों में बच्चों की जीवन अनुभूतियां</a:t>
            </a:r>
            <a:r>
              <a:rPr lang="en-IN" sz="2400" b="1" dirty="0" smtClean="0">
                <a:solidFill>
                  <a:schemeClr val="tx1"/>
                </a:solidFill>
              </a:rPr>
              <a:t>,</a:t>
            </a:r>
            <a:r>
              <a:rPr lang="hi-IN" sz="2400" b="1" dirty="0" smtClean="0">
                <a:solidFill>
                  <a:schemeClr val="tx1"/>
                </a:solidFill>
              </a:rPr>
              <a:t> काल्पनिक कहानियों कविताओं तथा देश के विभिन्न भागों के सामान्य जनजीवन को  प्रतिबिंबित करने वाली कहानियां को यथेष्ट रूप से निरूपित किया जाए। कठिन भाषा का प्रयोग ना किया जाए। </a:t>
            </a:r>
            <a:endParaRPr lang="en-IN" sz="2400" b="1" dirty="0" smtClean="0">
              <a:solidFill>
                <a:schemeClr val="tx1"/>
              </a:solidFill>
            </a:endParaRP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rgbClr val="FFFFCC"/>
          </a:solidFill>
        </p:spPr>
        <p:txBody>
          <a:bodyPr>
            <a:normAutofit/>
          </a:bodyPr>
          <a:lstStyle/>
          <a:p>
            <a:r>
              <a:rPr lang="hi-IN" b="1" u="sng" dirty="0" smtClean="0">
                <a:solidFill>
                  <a:srgbClr val="C00000"/>
                </a:solidFill>
              </a:rPr>
              <a:t>समिति द्वारा दिए गए सुझाव</a:t>
            </a:r>
            <a:endParaRPr lang="en-IN" b="1" u="sng" dirty="0" smtClean="0">
              <a:solidFill>
                <a:srgbClr val="C00000"/>
              </a:solidFill>
            </a:endParaRPr>
          </a:p>
          <a:p>
            <a:endParaRPr lang="en-IN" dirty="0" smtClean="0">
              <a:solidFill>
                <a:srgbClr val="C00000"/>
              </a:solidFill>
            </a:endParaRPr>
          </a:p>
          <a:p>
            <a:pPr algn="l">
              <a:buFont typeface="Arial" pitchFamily="34" charset="0"/>
              <a:buChar char="•"/>
            </a:pPr>
            <a:r>
              <a:rPr lang="hi-IN" sz="2300" b="1" dirty="0" smtClean="0">
                <a:solidFill>
                  <a:schemeClr val="tx1"/>
                </a:solidFill>
              </a:rPr>
              <a:t>नर्सरी कक्षा में प्रवेश के लिए प्रशिक्षण एवं साक्षात्कार का प्रचलन बंद किया जाए। प्राइवेट स्कूलों की मान्यता देने हेतु निर्धारित मापडंडों को अधिक कड़ा बनाया जाए ताकि व्यवसायीकरण को रोका जा सके।</a:t>
            </a:r>
            <a:endParaRPr lang="en-IN" sz="2300" b="1" dirty="0" smtClean="0">
              <a:solidFill>
                <a:schemeClr val="tx1"/>
              </a:solidFill>
            </a:endParaRPr>
          </a:p>
          <a:p>
            <a:pPr algn="l">
              <a:buFont typeface="Arial" pitchFamily="34" charset="0"/>
              <a:buChar char="•"/>
            </a:pPr>
            <a:endParaRPr lang="en-IN" sz="2300" b="1" dirty="0" smtClean="0">
              <a:solidFill>
                <a:schemeClr val="tx1"/>
              </a:solidFill>
            </a:endParaRPr>
          </a:p>
          <a:p>
            <a:pPr algn="l">
              <a:buFont typeface="Arial" pitchFamily="34" charset="0"/>
              <a:buChar char="•"/>
            </a:pPr>
            <a:r>
              <a:rPr lang="hi-IN" sz="2300" b="1" dirty="0" smtClean="0">
                <a:solidFill>
                  <a:schemeClr val="tx1"/>
                </a:solidFill>
              </a:rPr>
              <a:t>माध्यमिक तथा उच्च माध्यमिक कक्षाओं में प्राकृतिक विज्ञान के पाठ्यक्रम में सम्मिलित अधिकांश विषय वस्तु को ऐसे प्रयोग एवं कार्यकलापों से जोड़ा जा सके जिन्हें बच्चे तथा शिक्षक स्वयं करें। </a:t>
            </a:r>
            <a:endParaRPr lang="en-IN" sz="2300" b="1" dirty="0" smtClean="0">
              <a:solidFill>
                <a:schemeClr val="tx1"/>
              </a:solidFill>
            </a:endParaRPr>
          </a:p>
          <a:p>
            <a:pPr algn="l">
              <a:buFont typeface="Arial" pitchFamily="34" charset="0"/>
              <a:buChar char="•"/>
            </a:pPr>
            <a:endParaRPr lang="en-IN" sz="2300" b="1" dirty="0" smtClean="0">
              <a:solidFill>
                <a:schemeClr val="tx1"/>
              </a:solidFill>
            </a:endParaRPr>
          </a:p>
          <a:p>
            <a:pPr algn="l">
              <a:buFont typeface="Arial" pitchFamily="34" charset="0"/>
              <a:buChar char="•"/>
            </a:pPr>
            <a:r>
              <a:rPr lang="hi-IN" sz="2300" b="1" dirty="0" smtClean="0">
                <a:solidFill>
                  <a:schemeClr val="tx1"/>
                </a:solidFill>
              </a:rPr>
              <a:t>बच्चों के स्कूल वेग का बोझ  </a:t>
            </a:r>
            <a:r>
              <a:rPr lang="hi-IN" sz="2300" b="1" dirty="0" smtClean="0">
                <a:solidFill>
                  <a:srgbClr val="FF0000"/>
                </a:solidFill>
              </a:rPr>
              <a:t>4 किलोग्राम </a:t>
            </a:r>
            <a:r>
              <a:rPr lang="hi-IN" sz="2300" b="1" dirty="0" smtClean="0">
                <a:solidFill>
                  <a:schemeClr val="tx1"/>
                </a:solidFill>
              </a:rPr>
              <a:t>से ज्यादा ना हो।</a:t>
            </a:r>
            <a:endParaRPr lang="en-IN" sz="2300" b="1" dirty="0" smtClean="0">
              <a:solidFill>
                <a:schemeClr val="tx1"/>
              </a:solidFill>
            </a:endParaRPr>
          </a:p>
          <a:p>
            <a:pPr algn="l">
              <a:buFont typeface="Arial" pitchFamily="34" charset="0"/>
              <a:buChar char="•"/>
            </a:pPr>
            <a:r>
              <a:rPr lang="hi-IN" sz="2300" b="1" dirty="0" smtClean="0">
                <a:solidFill>
                  <a:schemeClr val="tx1"/>
                </a:solidFill>
              </a:rPr>
              <a:t> </a:t>
            </a:r>
            <a:endParaRPr lang="en-IN" sz="2300" b="1" dirty="0" smtClean="0">
              <a:solidFill>
                <a:schemeClr val="tx1"/>
              </a:solidFill>
            </a:endParaRPr>
          </a:p>
          <a:p>
            <a:pPr algn="l">
              <a:buFont typeface="Arial" pitchFamily="34" charset="0"/>
              <a:buChar char="•"/>
            </a:pPr>
            <a:r>
              <a:rPr lang="hi-IN" sz="2300" b="1" dirty="0" smtClean="0">
                <a:solidFill>
                  <a:schemeClr val="tx1"/>
                </a:solidFill>
              </a:rPr>
              <a:t>समिति यह सिफारिश करती है कि केंद्रीय माध्यमिक शिक्षा बोर्ड के अधिकार क्षेत्र को केंद्रीय एवं नवोदय विद्यालयों तक की सीमित रखा जाए तथा अन्य सभी विद्यालय राज्य बोर्ड से संबंध होने चाहिए। </a:t>
            </a:r>
            <a:endParaRPr lang="en-IN" sz="2300" b="1"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accent5">
              <a:lumMod val="40000"/>
              <a:lumOff val="60000"/>
            </a:schemeClr>
          </a:solidFill>
        </p:spPr>
        <p:txBody>
          <a:bodyPr>
            <a:normAutofit/>
          </a:bodyPr>
          <a:lstStyle/>
          <a:p>
            <a:r>
              <a:rPr lang="en-US" sz="2400" b="1" u="sng" dirty="0">
                <a:solidFill>
                  <a:srgbClr val="C00000"/>
                </a:solidFill>
              </a:rPr>
              <a:t>Key Recommendations of the </a:t>
            </a:r>
            <a:r>
              <a:rPr lang="en-US" sz="2400" b="1" u="sng" dirty="0" err="1">
                <a:solidFill>
                  <a:srgbClr val="C00000"/>
                </a:solidFill>
              </a:rPr>
              <a:t>Yashpal</a:t>
            </a:r>
            <a:r>
              <a:rPr lang="en-US" sz="2400" b="1" u="sng" dirty="0">
                <a:solidFill>
                  <a:srgbClr val="C00000"/>
                </a:solidFill>
              </a:rPr>
              <a:t> Committee Report </a:t>
            </a:r>
            <a:r>
              <a:rPr lang="en-US" sz="2400" b="1" u="sng" dirty="0" smtClean="0">
                <a:solidFill>
                  <a:srgbClr val="C00000"/>
                </a:solidFill>
              </a:rPr>
              <a:t>1993</a:t>
            </a:r>
          </a:p>
          <a:p>
            <a:endParaRPr lang="en-US" sz="2400" u="sng" dirty="0">
              <a:solidFill>
                <a:srgbClr val="C00000"/>
              </a:solidFill>
            </a:endParaRPr>
          </a:p>
          <a:p>
            <a:pPr algn="l">
              <a:buFont typeface="Wingdings" pitchFamily="2" charset="2"/>
              <a:buChar char="Ø"/>
            </a:pPr>
            <a:r>
              <a:rPr lang="hi-IN" sz="2000" b="1" dirty="0" smtClean="0">
                <a:solidFill>
                  <a:schemeClr val="tx1"/>
                </a:solidFill>
              </a:rPr>
              <a:t>इसका मकसद भारतीय स्टूडेंट्स के लिए पढ़ाई के बोझ और करिकुलम के ओवरलोड</a:t>
            </a:r>
            <a:endParaRPr lang="en-IN" sz="2000" b="1" dirty="0" smtClean="0">
              <a:solidFill>
                <a:schemeClr val="tx1"/>
              </a:solidFill>
            </a:endParaRPr>
          </a:p>
          <a:p>
            <a:pPr algn="l"/>
            <a:r>
              <a:rPr lang="en-IN" sz="2000" b="1" dirty="0" smtClean="0">
                <a:solidFill>
                  <a:schemeClr val="tx1"/>
                </a:solidFill>
              </a:rPr>
              <a:t>  </a:t>
            </a:r>
            <a:r>
              <a:rPr lang="hi-IN" sz="2000" b="1" dirty="0" smtClean="0">
                <a:solidFill>
                  <a:schemeClr val="tx1"/>
                </a:solidFill>
              </a:rPr>
              <a:t> को कम करना था।</a:t>
            </a:r>
            <a:endParaRPr lang="en-IN" sz="2000" b="1" dirty="0" smtClean="0">
              <a:solidFill>
                <a:schemeClr val="tx1"/>
              </a:solidFill>
            </a:endParaRPr>
          </a:p>
          <a:p>
            <a:pPr algn="l"/>
            <a:endParaRPr lang="en-US" sz="2000" b="1" dirty="0" smtClean="0">
              <a:solidFill>
                <a:schemeClr val="tx1"/>
              </a:solidFill>
            </a:endParaRPr>
          </a:p>
          <a:p>
            <a:pPr algn="l">
              <a:buFont typeface="Wingdings" pitchFamily="2" charset="2"/>
              <a:buChar char="Ø"/>
            </a:pPr>
            <a:r>
              <a:rPr lang="hi-IN" sz="2000" b="1" dirty="0" smtClean="0">
                <a:solidFill>
                  <a:schemeClr val="tx1"/>
                </a:solidFill>
              </a:rPr>
              <a:t> ज़रूरी जानकारी पर फोकस करना और गैर-ज़रूरी टॉपिक को हटाना शामिल था।</a:t>
            </a:r>
            <a:endParaRPr lang="en-US" sz="2000" b="1" dirty="0">
              <a:solidFill>
                <a:schemeClr val="tx1"/>
              </a:solidFill>
            </a:endParaRPr>
          </a:p>
          <a:p>
            <a:pPr algn="l"/>
            <a:r>
              <a:rPr lang="en-US" sz="2000" b="1" dirty="0" smtClean="0">
                <a:solidFill>
                  <a:schemeClr val="tx1"/>
                </a:solidFill>
              </a:rPr>
              <a:t>     </a:t>
            </a:r>
            <a:endParaRPr lang="en-US" sz="2000" b="1" dirty="0">
              <a:solidFill>
                <a:schemeClr val="tx1"/>
              </a:solidFill>
            </a:endParaRPr>
          </a:p>
          <a:p>
            <a:pPr algn="l">
              <a:buFont typeface="Wingdings" pitchFamily="2" charset="2"/>
              <a:buChar char="Ø"/>
            </a:pPr>
            <a:r>
              <a:rPr lang="en-US" sz="2000" b="1" dirty="0" smtClean="0">
                <a:solidFill>
                  <a:schemeClr val="tx1"/>
                </a:solidFill>
              </a:rPr>
              <a:t> </a:t>
            </a:r>
            <a:r>
              <a:rPr lang="hi-IN" sz="2000" b="1" dirty="0" smtClean="0">
                <a:solidFill>
                  <a:schemeClr val="tx1"/>
                </a:solidFill>
              </a:rPr>
              <a:t>रिपोर्ट में हैंड्स-ऑन लर्निंग, प्रोजेक्ट्स और एक्सपेरिमेंट के लिए इंटरैक्टिव क्लासरूम </a:t>
            </a:r>
            <a:r>
              <a:rPr lang="en-IN" sz="2000" b="1" dirty="0" smtClean="0">
                <a:solidFill>
                  <a:schemeClr val="tx1"/>
                </a:solidFill>
              </a:rPr>
              <a:t> </a:t>
            </a:r>
            <a:r>
              <a:rPr lang="hi-IN" sz="2000" b="1" dirty="0" smtClean="0">
                <a:solidFill>
                  <a:schemeClr val="tx1"/>
                </a:solidFill>
              </a:rPr>
              <a:t>का सुझाव दिया गया।</a:t>
            </a:r>
            <a:endParaRPr lang="en-IN" sz="2000" b="1" dirty="0" smtClean="0">
              <a:solidFill>
                <a:schemeClr val="tx1"/>
              </a:solidFill>
            </a:endParaRPr>
          </a:p>
          <a:p>
            <a:pPr algn="l"/>
            <a:endParaRPr lang="en-US" sz="2000" b="1" dirty="0">
              <a:solidFill>
                <a:schemeClr val="tx1"/>
              </a:solidFill>
            </a:endParaRPr>
          </a:p>
          <a:p>
            <a:pPr algn="l">
              <a:buFont typeface="Wingdings" pitchFamily="2" charset="2"/>
              <a:buChar char="Ø"/>
            </a:pPr>
            <a:r>
              <a:rPr lang="en-US" sz="2000" b="1" dirty="0" smtClean="0">
                <a:solidFill>
                  <a:schemeClr val="tx1"/>
                </a:solidFill>
              </a:rPr>
              <a:t> </a:t>
            </a:r>
            <a:r>
              <a:rPr lang="hi-IN" sz="2000" b="1" dirty="0" smtClean="0">
                <a:solidFill>
                  <a:schemeClr val="tx1"/>
                </a:solidFill>
              </a:rPr>
              <a:t>स्टूडेंट्स की पसंद के हिसाब से करिकुलम में फ्लेक्सिबिलिटी की सलाह दी गई।</a:t>
            </a:r>
            <a:endParaRPr lang="en-IN" sz="2000" b="1" dirty="0" smtClean="0">
              <a:solidFill>
                <a:schemeClr val="tx1"/>
              </a:solidFill>
            </a:endParaRPr>
          </a:p>
          <a:p>
            <a:pPr algn="l">
              <a:buFont typeface="Wingdings" pitchFamily="2" charset="2"/>
              <a:buChar char="Ø"/>
            </a:pPr>
            <a:endParaRPr lang="en-US" sz="2000" b="1" dirty="0">
              <a:solidFill>
                <a:schemeClr val="tx1"/>
              </a:solidFill>
            </a:endParaRPr>
          </a:p>
          <a:p>
            <a:pPr algn="l">
              <a:buFont typeface="Wingdings" pitchFamily="2" charset="2"/>
              <a:buChar char="Ø"/>
            </a:pPr>
            <a:r>
              <a:rPr lang="en-US" sz="2000" b="1" dirty="0" smtClean="0">
                <a:solidFill>
                  <a:schemeClr val="tx1"/>
                </a:solidFill>
              </a:rPr>
              <a:t> </a:t>
            </a:r>
            <a:r>
              <a:rPr lang="hi-IN" sz="2000" b="1" dirty="0" smtClean="0">
                <a:solidFill>
                  <a:schemeClr val="tx1"/>
                </a:solidFill>
              </a:rPr>
              <a:t>रिपोर्ट में अच्छी क्वालिटी की टीचर ट्रेनिंग पर ज़ोर दिया गया।</a:t>
            </a:r>
            <a:endParaRPr lang="en-IN" sz="2000" b="1" dirty="0" smtClean="0">
              <a:solidFill>
                <a:schemeClr val="tx1"/>
              </a:solidFill>
            </a:endParaRPr>
          </a:p>
          <a:p>
            <a:pPr algn="l">
              <a:buFont typeface="Wingdings" pitchFamily="2" charset="2"/>
              <a:buChar char="Ø"/>
            </a:pPr>
            <a:endParaRPr lang="en-US" sz="2000" b="1" dirty="0">
              <a:solidFill>
                <a:schemeClr val="tx1"/>
              </a:solidFill>
            </a:endParaRPr>
          </a:p>
          <a:p>
            <a:pPr algn="l">
              <a:buFont typeface="Wingdings" pitchFamily="2" charset="2"/>
              <a:buChar char="Ø"/>
            </a:pPr>
            <a:r>
              <a:rPr lang="hi-IN" sz="2000" b="1" dirty="0" smtClean="0">
                <a:solidFill>
                  <a:schemeClr val="tx1"/>
                </a:solidFill>
              </a:rPr>
              <a:t>बेहतर लर्निंग के लिए जानी-पहचानी भाषाओं में इंस्ट्रक्शन पर ज़ोर दिया गया।</a:t>
            </a:r>
            <a:endParaRPr lang="en-IN" sz="2000" b="1" dirty="0" smtClean="0">
              <a:solidFill>
                <a:schemeClr val="tx1"/>
              </a:solidFill>
            </a:endParaRPr>
          </a:p>
          <a:p>
            <a:pPr algn="l">
              <a:buFont typeface="Wingdings" pitchFamily="2" charset="2"/>
              <a:buChar char="Ø"/>
            </a:pPr>
            <a:endParaRPr lang="en-US" sz="2000" b="1" dirty="0">
              <a:solidFill>
                <a:schemeClr val="tx1"/>
              </a:solidFill>
            </a:endParaRPr>
          </a:p>
          <a:p>
            <a:pPr algn="l">
              <a:buFont typeface="Wingdings" pitchFamily="2" charset="2"/>
              <a:buChar char="Ø"/>
            </a:pPr>
            <a:r>
              <a:rPr lang="hi-IN" sz="2000" b="1" dirty="0" smtClean="0">
                <a:solidFill>
                  <a:schemeClr val="tx1"/>
                </a:solidFill>
              </a:rPr>
              <a:t>वैल्यूज़ और सिटिज़नशिप एजुकेशन पर ज़ोर दिया गया।</a:t>
            </a:r>
            <a:endParaRPr lang="en-US" sz="2000" b="1" dirty="0">
              <a:solidFill>
                <a:schemeClr val="tx1"/>
              </a:solidFill>
            </a:endParaRPr>
          </a:p>
          <a:p>
            <a:pPr algn="l"/>
            <a:endParaRPr lang="en-US" sz="19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4053</TotalTime>
  <Words>1111</Words>
  <Application>Microsoft Office PowerPoint</Application>
  <PresentationFormat>On-screen Show (4:3)</PresentationFormat>
  <Paragraphs>94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S.V.S.P.M.ROOPANGARH</vt:lpstr>
      <vt:lpstr>  YASHPAL COMMITTEE REPORT 1993  LEARNING WITHOUT BURDEN   </vt:lpstr>
      <vt:lpstr>Slide 3</vt:lpstr>
      <vt:lpstr> YASH PAL COMMITTEE  </vt:lpstr>
      <vt:lpstr>समिति द्वारा दिए गए सुझाव</vt:lpstr>
      <vt:lpstr>समिति द्वारा दिए गए सुझाव</vt:lpstr>
      <vt:lpstr>समिति द्वारा दिए गए सुझाव</vt:lpstr>
      <vt:lpstr>Slide 8</vt:lpstr>
      <vt:lpstr>Slide 9</vt:lpstr>
      <vt:lpstr> Key Recommendations of the Yashpal Committee Report 1993 </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Yash Pal Committee Report 1993  Learning without Burden</dc:title>
  <dc:creator>Swami Mahavidyalaya</dc:creator>
  <cp:lastModifiedBy>shree</cp:lastModifiedBy>
  <cp:revision>75</cp:revision>
  <dcterms:created xsi:type="dcterms:W3CDTF">2025-11-25T08:31:41Z</dcterms:created>
  <dcterms:modified xsi:type="dcterms:W3CDTF">2026-04-21T06:36:38Z</dcterms:modified>
</cp:coreProperties>
</file>