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AF67-663B-4DBC-AA94-6BD5D8E5CD6B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D7A5-94F3-4186-B2FB-DC0CD608E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AF67-663B-4DBC-AA94-6BD5D8E5CD6B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D7A5-94F3-4186-B2FB-DC0CD608E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AF67-663B-4DBC-AA94-6BD5D8E5CD6B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D7A5-94F3-4186-B2FB-DC0CD608E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AF67-663B-4DBC-AA94-6BD5D8E5CD6B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D7A5-94F3-4186-B2FB-DC0CD608E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AF67-663B-4DBC-AA94-6BD5D8E5CD6B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D7A5-94F3-4186-B2FB-DC0CD608E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AF67-663B-4DBC-AA94-6BD5D8E5CD6B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D7A5-94F3-4186-B2FB-DC0CD608E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AF67-663B-4DBC-AA94-6BD5D8E5CD6B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D7A5-94F3-4186-B2FB-DC0CD608E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AF67-663B-4DBC-AA94-6BD5D8E5CD6B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D7A5-94F3-4186-B2FB-DC0CD608E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AF67-663B-4DBC-AA94-6BD5D8E5CD6B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D7A5-94F3-4186-B2FB-DC0CD608E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AF67-663B-4DBC-AA94-6BD5D8E5CD6B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D7A5-94F3-4186-B2FB-DC0CD608E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AF67-663B-4DBC-AA94-6BD5D8E5CD6B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D7A5-94F3-4186-B2FB-DC0CD608E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FAF67-663B-4DBC-AA94-6BD5D8E5CD6B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D7A5-94F3-4186-B2FB-DC0CD608E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57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S.V.S.P.M. ROOPANGARH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9144000" cy="3352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sz="4400" b="1" dirty="0" smtClean="0">
              <a:solidFill>
                <a:schemeClr val="tx1"/>
              </a:solidFill>
            </a:endParaRPr>
          </a:p>
          <a:p>
            <a:r>
              <a:rPr lang="en-US" sz="4400" b="1" dirty="0" smtClean="0">
                <a:solidFill>
                  <a:schemeClr val="tx1"/>
                </a:solidFill>
              </a:rPr>
              <a:t>SUBJECT: EDUCATION IN CONTEMPORARY INDIAN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29000" y="381000"/>
            <a:ext cx="1828800" cy="16764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981200"/>
            <a:ext cx="2791169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43000" y="16764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lgerian" pitchFamily="82" charset="0"/>
              </a:rPr>
              <a:t>THANK YOU</a:t>
            </a:r>
            <a:endParaRPr lang="en-US" sz="5400" b="1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i-IN" sz="3100" b="1" dirty="0">
                <a:solidFill>
                  <a:srgbClr val="FF0000"/>
                </a:solidFill>
              </a:rPr>
              <a:t>हाशिए पर पड़े वर्गों (महिलाएँ</a:t>
            </a:r>
            <a:r>
              <a:rPr lang="en-US" sz="3100" b="1" dirty="0">
                <a:solidFill>
                  <a:srgbClr val="FF0000"/>
                </a:solidFill>
              </a:rPr>
              <a:t>, </a:t>
            </a:r>
            <a:r>
              <a:rPr lang="hi-IN" sz="3100" b="1" dirty="0">
                <a:solidFill>
                  <a:srgbClr val="FF0000"/>
                </a:solidFill>
              </a:rPr>
              <a:t>दलित और आदिवासी) के लिए शिक्षा का महत्व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BY</a:t>
            </a:r>
          </a:p>
          <a:p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Dr. RANU VARSHNEY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397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hi-IN" sz="3100" b="1" u="sng" dirty="0" smtClean="0"/>
              <a:t>प्रस्तावना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hi-IN" dirty="0" smtClean="0"/>
              <a:t>शिक्षा </a:t>
            </a:r>
            <a:r>
              <a:rPr lang="hi-IN" dirty="0"/>
              <a:t>किसी भी समाज के सामाजिक</a:t>
            </a:r>
            <a:r>
              <a:rPr lang="en-US" dirty="0"/>
              <a:t>, </a:t>
            </a:r>
            <a:r>
              <a:rPr lang="hi-IN" dirty="0"/>
              <a:t>आर्थिक और सांस्कृतिक विकास की आधारशिला होती है। भारतीय समाज में </a:t>
            </a:r>
            <a:r>
              <a:rPr lang="hi-IN" dirty="0" smtClean="0"/>
              <a:t>कुछ </a:t>
            </a:r>
            <a:r>
              <a:rPr lang="hi-IN" dirty="0"/>
              <a:t>वर्ग</a:t>
            </a:r>
            <a:r>
              <a:rPr lang="en-US" dirty="0"/>
              <a:t>—</a:t>
            </a:r>
            <a:r>
              <a:rPr lang="hi-IN" dirty="0"/>
              <a:t>विशेषकर महिलाएँ</a:t>
            </a:r>
            <a:r>
              <a:rPr lang="en-US" dirty="0"/>
              <a:t>, </a:t>
            </a:r>
            <a:r>
              <a:rPr lang="hi-IN" dirty="0"/>
              <a:t>दलित और आदिवासी</a:t>
            </a:r>
            <a:r>
              <a:rPr lang="en-US" dirty="0"/>
              <a:t>—</a:t>
            </a:r>
            <a:r>
              <a:rPr lang="hi-IN" dirty="0"/>
              <a:t>शिक्षा के अधिकार से वंचित रहे हैं। सामाजिक भेदभाव</a:t>
            </a:r>
            <a:r>
              <a:rPr lang="en-US" dirty="0"/>
              <a:t>, </a:t>
            </a:r>
            <a:r>
              <a:rPr lang="hi-IN" dirty="0"/>
              <a:t>गरीबी</a:t>
            </a:r>
            <a:r>
              <a:rPr lang="en-US" dirty="0"/>
              <a:t>, </a:t>
            </a:r>
            <a:r>
              <a:rPr lang="hi-IN" dirty="0"/>
              <a:t>रूढ़िवादी परंपराएँ और भौगोलिक पिछड़ापन इनके शैक्षिक विकास में प्रमुख बाधाएँ रही हैं। ऐसे में इन हाशिए पर पड़े वर्गों के लिए शिक्षा न केवल एक अधिकार है</a:t>
            </a:r>
            <a:r>
              <a:rPr lang="en-US" dirty="0"/>
              <a:t>, </a:t>
            </a:r>
            <a:r>
              <a:rPr lang="hi-IN" dirty="0"/>
              <a:t>बल्कि सामाजिक न्याय और समानता प्राप्त करने का सशक्त माध्यम भी है।</a:t>
            </a:r>
            <a:endParaRPr lang="en-US" dirty="0"/>
          </a:p>
          <a:p>
            <a:pPr>
              <a:buNone/>
            </a:pPr>
            <a:r>
              <a:rPr lang="en-US" b="1" dirty="0"/>
              <a:t> </a:t>
            </a:r>
          </a:p>
          <a:p>
            <a:r>
              <a:rPr lang="hi-IN" dirty="0"/>
              <a:t>शिक्षा सामाजिक परिवर्तन का सबसे प्रभावी साधन है। भारतीय समाज में ऐतिहासिक कारणों से महिलाएँ</a:t>
            </a:r>
            <a:r>
              <a:rPr lang="en-US" dirty="0"/>
              <a:t>, </a:t>
            </a:r>
            <a:r>
              <a:rPr lang="hi-IN" dirty="0"/>
              <a:t>दलित और आदिवासी जैसे वर्ग शिक्षा से वंचित रहे </a:t>
            </a:r>
            <a:r>
              <a:rPr lang="hi-IN" dirty="0" smtClean="0"/>
              <a:t>हैं</a:t>
            </a:r>
            <a:r>
              <a:rPr lang="en-US" dirty="0" smtClean="0"/>
              <a:t>, </a:t>
            </a:r>
            <a:r>
              <a:rPr lang="hi-IN" dirty="0"/>
              <a:t>क्योंकि इन्हें समान अवसर</a:t>
            </a:r>
            <a:r>
              <a:rPr lang="en-US" dirty="0"/>
              <a:t>, </a:t>
            </a:r>
            <a:r>
              <a:rPr lang="hi-IN" dirty="0"/>
              <a:t>संसाधन और अधिकार नहीं मिल पाए</a:t>
            </a:r>
            <a:r>
              <a:rPr lang="hi-IN" dirty="0" smtClean="0"/>
              <a:t>। इन वर्गों को </a:t>
            </a:r>
            <a:r>
              <a:rPr lang="hi-IN" b="1" dirty="0" smtClean="0"/>
              <a:t>हाशिए पर पड़े वर्ग (</a:t>
            </a:r>
            <a:r>
              <a:rPr lang="en-US" b="1" dirty="0" smtClean="0"/>
              <a:t>Marginalized Groups)</a:t>
            </a:r>
            <a:r>
              <a:rPr lang="en-US" dirty="0" smtClean="0"/>
              <a:t> </a:t>
            </a:r>
            <a:r>
              <a:rPr lang="hi-IN" dirty="0" smtClean="0"/>
              <a:t>कहा जाता है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hi-IN" sz="3100" b="1" u="sng" dirty="0" smtClean="0"/>
              <a:t>हाशिए पर पड़े वर्गों की अवधारणा</a:t>
            </a:r>
            <a:r>
              <a:rPr lang="en-US" sz="3100" b="1" u="sng" dirty="0" smtClean="0"/>
              <a:t/>
            </a:r>
            <a:br>
              <a:rPr lang="en-US" sz="3100" b="1" u="sng" dirty="0" smtClean="0"/>
            </a:br>
            <a:endParaRPr lang="en-US" sz="31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2800" dirty="0" smtClean="0"/>
          </a:p>
          <a:p>
            <a:pPr>
              <a:buNone/>
            </a:pPr>
            <a:r>
              <a:rPr lang="hi-IN" sz="2800" dirty="0" smtClean="0"/>
              <a:t>हाशिए </a:t>
            </a:r>
            <a:r>
              <a:rPr lang="hi-IN" sz="2800" dirty="0"/>
              <a:t>पर पड़े वर्ग वे सामाजिक समूह हैं जो</a:t>
            </a:r>
            <a:r>
              <a:rPr lang="en-US" sz="2800" dirty="0" smtClean="0"/>
              <a:t>—</a:t>
            </a:r>
          </a:p>
          <a:p>
            <a:pPr>
              <a:buNone/>
            </a:pPr>
            <a:endParaRPr lang="en-US" sz="2800" dirty="0"/>
          </a:p>
          <a:p>
            <a:pPr lvl="0"/>
            <a:r>
              <a:rPr lang="hi-IN" sz="2800" dirty="0"/>
              <a:t>सामाजिक</a:t>
            </a:r>
            <a:r>
              <a:rPr lang="en-US" sz="2800" dirty="0"/>
              <a:t>, </a:t>
            </a:r>
            <a:r>
              <a:rPr lang="hi-IN" sz="2800" dirty="0"/>
              <a:t>आर्थिक या सांस्कृतिक रूप से पिछड़े </a:t>
            </a:r>
            <a:r>
              <a:rPr lang="hi-IN" sz="2800" dirty="0" smtClean="0"/>
              <a:t>हों</a:t>
            </a:r>
            <a:endParaRPr lang="en-US" sz="2800" dirty="0" smtClean="0"/>
          </a:p>
          <a:p>
            <a:pPr lvl="0">
              <a:buNone/>
            </a:pPr>
            <a:endParaRPr lang="en-US" sz="2800" dirty="0"/>
          </a:p>
          <a:p>
            <a:pPr lvl="0"/>
            <a:r>
              <a:rPr lang="hi-IN" sz="2800" dirty="0"/>
              <a:t>भेदभाव और असमानता का सामना करते </a:t>
            </a:r>
            <a:r>
              <a:rPr lang="hi-IN" sz="2800" dirty="0" smtClean="0"/>
              <a:t>हों</a:t>
            </a:r>
            <a:endParaRPr lang="en-US" sz="2800" dirty="0" smtClean="0"/>
          </a:p>
          <a:p>
            <a:pPr lvl="0"/>
            <a:endParaRPr lang="en-US" sz="2800" dirty="0"/>
          </a:p>
          <a:p>
            <a:pPr lvl="0"/>
            <a:r>
              <a:rPr lang="hi-IN" sz="2800" dirty="0"/>
              <a:t>शिक्षा और रोजगार के अवसरों से वंचित रहे </a:t>
            </a:r>
            <a:r>
              <a:rPr lang="hi-IN" sz="2800" dirty="0" smtClean="0"/>
              <a:t>हों</a:t>
            </a:r>
            <a:endParaRPr lang="en-US" sz="2800" dirty="0" smtClean="0"/>
          </a:p>
          <a:p>
            <a:pPr lvl="0"/>
            <a:endParaRPr lang="en-US" sz="2800" dirty="0"/>
          </a:p>
          <a:p>
            <a:r>
              <a:rPr lang="hi-IN" sz="2800" b="1" dirty="0"/>
              <a:t>उदाहरण</a:t>
            </a:r>
            <a:r>
              <a:rPr lang="en-US" sz="2800" dirty="0"/>
              <a:t>: </a:t>
            </a:r>
            <a:r>
              <a:rPr lang="hi-IN" sz="2800" dirty="0"/>
              <a:t>महिलाएँ</a:t>
            </a:r>
            <a:r>
              <a:rPr lang="en-US" sz="2800" dirty="0"/>
              <a:t>, </a:t>
            </a:r>
            <a:r>
              <a:rPr lang="hi-IN" sz="2800" dirty="0"/>
              <a:t>अनुसूचित जाति (दलित)</a:t>
            </a:r>
            <a:r>
              <a:rPr lang="en-US" sz="2800" dirty="0"/>
              <a:t>, </a:t>
            </a:r>
            <a:r>
              <a:rPr lang="hi-IN" sz="2800" dirty="0"/>
              <a:t>अनुसूचित जनजाति (आदिवासी)</a:t>
            </a:r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 u="sng" dirty="0" smtClean="0"/>
              <a:t/>
            </a:r>
            <a:br>
              <a:rPr lang="en-US" sz="2400" b="1" u="sng" dirty="0" smtClean="0"/>
            </a:br>
            <a:r>
              <a:rPr lang="hi-IN" sz="2400" b="1" u="sng" dirty="0" smtClean="0"/>
              <a:t>महिलाओं के लिए शिक्षा का महत्व</a:t>
            </a:r>
            <a:r>
              <a:rPr lang="en-US" sz="2400" b="1" u="sng" dirty="0" smtClean="0"/>
              <a:t/>
            </a:r>
            <a:br>
              <a:rPr lang="en-US" sz="2400" b="1" u="sng" dirty="0" smtClean="0"/>
            </a:br>
            <a:endParaRPr lang="en-US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hi-IN" dirty="0" smtClean="0"/>
              <a:t>महिला </a:t>
            </a:r>
            <a:r>
              <a:rPr lang="hi-IN" dirty="0"/>
              <a:t>शिक्षा समाज के समग्र विकास की कुंजी है</a:t>
            </a:r>
            <a:r>
              <a:rPr lang="hi-IN" dirty="0" smtClean="0"/>
              <a:t>।शिक्षित </a:t>
            </a:r>
            <a:r>
              <a:rPr lang="hi-IN" dirty="0"/>
              <a:t>महिला:</a:t>
            </a:r>
            <a:endParaRPr lang="en-US" dirty="0"/>
          </a:p>
          <a:p>
            <a:pPr lvl="0"/>
            <a:r>
              <a:rPr lang="hi-IN" dirty="0"/>
              <a:t>परिवार और समाज में जागरूकता फैलाती है</a:t>
            </a:r>
            <a:endParaRPr lang="en-US" dirty="0"/>
          </a:p>
          <a:p>
            <a:pPr lvl="0"/>
            <a:r>
              <a:rPr lang="hi-IN" dirty="0" smtClean="0"/>
              <a:t>परिवार के स्वास्थ्य</a:t>
            </a:r>
            <a:r>
              <a:rPr lang="en-US" dirty="0" smtClean="0"/>
              <a:t>, </a:t>
            </a:r>
            <a:r>
              <a:rPr lang="hi-IN" dirty="0" smtClean="0"/>
              <a:t>पोषण और बच्चों की शिक्षा में सुधार में </a:t>
            </a:r>
            <a:r>
              <a:rPr lang="hi-IN" dirty="0"/>
              <a:t>सुधार लाती है</a:t>
            </a:r>
            <a:endParaRPr lang="en-US" dirty="0"/>
          </a:p>
          <a:p>
            <a:pPr lvl="0"/>
            <a:r>
              <a:rPr lang="hi-IN" dirty="0" smtClean="0"/>
              <a:t>आर्थिक रूप से आत्मनिर्भर </a:t>
            </a:r>
            <a:r>
              <a:rPr lang="hi-IN" dirty="0"/>
              <a:t>बनती है</a:t>
            </a:r>
            <a:endParaRPr lang="en-US" dirty="0"/>
          </a:p>
          <a:p>
            <a:pPr lvl="0"/>
            <a:r>
              <a:rPr lang="hi-IN" dirty="0"/>
              <a:t>सामाजिक कुरीतियों जैसे बाल विवाह</a:t>
            </a:r>
            <a:r>
              <a:rPr lang="en-US" dirty="0"/>
              <a:t>, </a:t>
            </a:r>
            <a:r>
              <a:rPr lang="hi-IN" dirty="0"/>
              <a:t>दहेज और लैंगिक भेदभाव का विरोध कर सकती है</a:t>
            </a:r>
            <a:endParaRPr lang="en-US" dirty="0"/>
          </a:p>
          <a:p>
            <a:pPr lvl="0"/>
            <a:r>
              <a:rPr lang="hi-IN" dirty="0" smtClean="0"/>
              <a:t>महिलाओं </a:t>
            </a:r>
            <a:r>
              <a:rPr lang="hi-IN" dirty="0"/>
              <a:t>में </a:t>
            </a:r>
            <a:r>
              <a:rPr lang="hi-IN" dirty="0" smtClean="0"/>
              <a:t>आत्मविश्वास </a:t>
            </a:r>
            <a:r>
              <a:rPr lang="hi-IN" dirty="0"/>
              <a:t>का विकास</a:t>
            </a:r>
            <a:endParaRPr lang="en-US" dirty="0"/>
          </a:p>
          <a:p>
            <a:pPr lvl="0"/>
            <a:r>
              <a:rPr lang="hi-IN" dirty="0" smtClean="0"/>
              <a:t>लैंगिक </a:t>
            </a:r>
            <a:r>
              <a:rPr lang="hi-IN" dirty="0"/>
              <a:t>समानता और महिला सशक्तिकरण को बढ़ावा</a:t>
            </a:r>
            <a:endParaRPr lang="en-US" dirty="0"/>
          </a:p>
          <a:p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hi-IN" dirty="0" smtClean="0">
                <a:solidFill>
                  <a:srgbClr val="0070C0"/>
                </a:solidFill>
              </a:rPr>
              <a:t>एक </a:t>
            </a:r>
            <a:r>
              <a:rPr lang="hi-IN" dirty="0">
                <a:solidFill>
                  <a:srgbClr val="0070C0"/>
                </a:solidFill>
              </a:rPr>
              <a:t>शिक्षित महिला एक बेहतर शिक्षिका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hi-IN" dirty="0">
                <a:solidFill>
                  <a:srgbClr val="0070C0"/>
                </a:solidFill>
              </a:rPr>
              <a:t>माँ और नागरिक बनती है</a:t>
            </a:r>
            <a:r>
              <a:rPr lang="hi-IN" dirty="0" smtClean="0">
                <a:solidFill>
                  <a:srgbClr val="0070C0"/>
                </a:solidFill>
              </a:rPr>
              <a:t>।</a:t>
            </a:r>
            <a:r>
              <a:rPr lang="en-US" dirty="0">
                <a:solidFill>
                  <a:srgbClr val="0070C0"/>
                </a:solidFill>
              </a:rPr>
              <a:t> </a:t>
            </a:r>
            <a:r>
              <a:rPr lang="hi-IN" dirty="0" smtClean="0">
                <a:solidFill>
                  <a:srgbClr val="0070C0"/>
                </a:solidFill>
              </a:rPr>
              <a:t>अतः महिलाओं की शिक्षा सामाजिक परिवर्तन का आधार है।</a:t>
            </a:r>
            <a:endParaRPr lang="en-US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hi-IN" dirty="0"/>
              <a:t>डॉ. भीमराव अंबेडकर ने कहा था</a:t>
            </a:r>
            <a:r>
              <a:rPr lang="en-US" dirty="0"/>
              <a:t>— </a:t>
            </a:r>
            <a:r>
              <a:rPr lang="en-US" i="1" dirty="0"/>
              <a:t>“</a:t>
            </a:r>
            <a:r>
              <a:rPr lang="hi-IN" i="1" dirty="0"/>
              <a:t>मैं किसी समाज की प्रगति को महिलाओं की स्थिति से मापता हूँ।</a:t>
            </a:r>
            <a:r>
              <a:rPr lang="en-US" i="1" dirty="0"/>
              <a:t>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hi-IN" sz="3600" b="1" dirty="0" smtClean="0"/>
              <a:t>दलित वर्ग के लिए शिक्षा का महत्व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lvl="0"/>
            <a:endParaRPr lang="en-US" dirty="0" smtClean="0"/>
          </a:p>
          <a:p>
            <a:pPr lvl="0">
              <a:buNone/>
            </a:pPr>
            <a:r>
              <a:rPr lang="hi-IN" dirty="0" smtClean="0"/>
              <a:t>दलित </a:t>
            </a:r>
            <a:r>
              <a:rPr lang="hi-IN" dirty="0"/>
              <a:t>वर्ग को शिक्षा से वंचित रखने का मुख्य कारण जाति-आधारित भेदभाव रहा है। शिक्षा इनके लिए:</a:t>
            </a:r>
            <a:endParaRPr lang="en-US" dirty="0"/>
          </a:p>
          <a:p>
            <a:pPr lvl="0"/>
            <a:r>
              <a:rPr lang="hi-IN" dirty="0"/>
              <a:t>सामाजिक भेदभाव से मुक्ति का साधन है</a:t>
            </a:r>
            <a:endParaRPr lang="en-US" dirty="0"/>
          </a:p>
          <a:p>
            <a:pPr lvl="0"/>
            <a:r>
              <a:rPr lang="hi-IN" dirty="0"/>
              <a:t>संवैधानिक अधिकारों के प्रति जागरूक बनाती है</a:t>
            </a:r>
            <a:endParaRPr lang="en-US" dirty="0"/>
          </a:p>
          <a:p>
            <a:pPr lvl="0"/>
            <a:r>
              <a:rPr lang="hi-IN" dirty="0"/>
              <a:t>आत्मसम्मान और अधिकारों की जागरूकता</a:t>
            </a:r>
            <a:endParaRPr lang="en-US" dirty="0"/>
          </a:p>
          <a:p>
            <a:pPr lvl="0"/>
            <a:r>
              <a:rPr lang="hi-IN" dirty="0"/>
              <a:t>रोजगार और आर्थिक उन्नति का साधन</a:t>
            </a:r>
            <a:endParaRPr lang="en-US" dirty="0"/>
          </a:p>
          <a:p>
            <a:pPr lvl="0"/>
            <a:r>
              <a:rPr lang="hi-IN" dirty="0"/>
              <a:t>लोकतांत्रिक सहभागिता को मजबूत करती है</a:t>
            </a:r>
            <a:endParaRPr lang="en-US" dirty="0"/>
          </a:p>
          <a:p>
            <a:r>
              <a:rPr lang="hi-IN" dirty="0"/>
              <a:t>डॉ. भीमराव अंबेडकर ने शिक्षा को दलित मुक्ति का मुख्य साधन माना।</a:t>
            </a:r>
            <a:endParaRPr lang="en-US" dirty="0"/>
          </a:p>
          <a:p>
            <a:r>
              <a:rPr lang="hi-IN" dirty="0"/>
              <a:t>डॉ. अंबेडकर ने शिक्षा को दलित मुक्ति का सबसे प्रभावी हथियार माना और नारा दिया</a:t>
            </a:r>
            <a:r>
              <a:rPr lang="en-US" dirty="0"/>
              <a:t>—</a:t>
            </a:r>
            <a:br>
              <a:rPr lang="en-US" dirty="0"/>
            </a:br>
            <a:r>
              <a:rPr lang="en-US" b="1" dirty="0"/>
              <a:t>“</a:t>
            </a:r>
            <a:r>
              <a:rPr lang="hi-IN" b="1" dirty="0"/>
              <a:t>शिक्षित बनो</a:t>
            </a:r>
            <a:r>
              <a:rPr lang="en-US" b="1" dirty="0"/>
              <a:t>, </a:t>
            </a:r>
            <a:r>
              <a:rPr lang="hi-IN" b="1" dirty="0"/>
              <a:t>संगठित रहो और संघर्ष करो।</a:t>
            </a:r>
            <a:r>
              <a:rPr lang="en-US" b="1" dirty="0"/>
              <a:t>”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800" b="1" u="sng" dirty="0" smtClean="0"/>
              <a:t/>
            </a:r>
            <a:br>
              <a:rPr lang="en-US" sz="2800" b="1" u="sng" dirty="0" smtClean="0"/>
            </a:br>
            <a:r>
              <a:rPr lang="en-US" sz="2800" b="1" u="sng" dirty="0" smtClean="0"/>
              <a:t/>
            </a:r>
            <a:br>
              <a:rPr lang="en-US" sz="2800" b="1" u="sng" dirty="0" smtClean="0"/>
            </a:br>
            <a:r>
              <a:rPr lang="hi-IN" sz="3600" b="1" u="sng" dirty="0" smtClean="0"/>
              <a:t>आदिवासी वर्ग के लिए शिक्षा का महत्व</a:t>
            </a:r>
            <a:r>
              <a:rPr lang="en-US" sz="3600" u="sng" dirty="0" smtClean="0"/>
              <a:t/>
            </a:r>
            <a:br>
              <a:rPr lang="en-US" sz="3600" u="sng" dirty="0" smtClean="0"/>
            </a:b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hi-IN" dirty="0" smtClean="0"/>
              <a:t>आदिवासी </a:t>
            </a:r>
            <a:r>
              <a:rPr lang="hi-IN" dirty="0"/>
              <a:t>समुदाय प्रायः दुर्गम क्षेत्रों में निवास करता है और मुख्यधारा से अलग जीवन शैली अपनाता है। आदिवासी समाज भौगोलिक और सांस्कृतिक रूप से अलग है। इनके लिए शिक्षा का महत्व:</a:t>
            </a:r>
            <a:endParaRPr lang="en-US" dirty="0"/>
          </a:p>
          <a:p>
            <a:pPr lvl="0"/>
            <a:r>
              <a:rPr lang="hi-IN" dirty="0"/>
              <a:t>शोषण और भूमि हड़पने से सुरक्षा प्रदान करती है</a:t>
            </a:r>
            <a:endParaRPr lang="en-US" dirty="0"/>
          </a:p>
          <a:p>
            <a:pPr lvl="0"/>
            <a:r>
              <a:rPr lang="hi-IN" dirty="0"/>
              <a:t>सांस्कृतिक पहचान को संरक्षित करते हुए विकास का मार्ग खोलती है</a:t>
            </a:r>
            <a:endParaRPr lang="en-US" dirty="0"/>
          </a:p>
          <a:p>
            <a:r>
              <a:rPr lang="hi-IN" dirty="0"/>
              <a:t>हालाँकि आदिवासी शिक्षा में भाषा</a:t>
            </a:r>
            <a:r>
              <a:rPr lang="en-US" dirty="0"/>
              <a:t>, </a:t>
            </a:r>
            <a:r>
              <a:rPr lang="hi-IN" dirty="0"/>
              <a:t>पाठ्यक्रम और भौगोलिक समस्याएँ अब भी चुनौती बनी हुई हैं।</a:t>
            </a:r>
            <a:endParaRPr lang="en-US" dirty="0"/>
          </a:p>
          <a:p>
            <a:r>
              <a:rPr lang="hi-IN" dirty="0" smtClean="0"/>
              <a:t>अधिकारों </a:t>
            </a:r>
            <a:r>
              <a:rPr lang="hi-IN" dirty="0"/>
              <a:t>की जानकारी</a:t>
            </a:r>
            <a:endParaRPr lang="en-US" dirty="0"/>
          </a:p>
          <a:p>
            <a:pPr lvl="0"/>
            <a:r>
              <a:rPr lang="hi-IN" dirty="0"/>
              <a:t>आधुनिक ज्ञान और कौशल का विकास</a:t>
            </a:r>
            <a:endParaRPr lang="en-US" dirty="0"/>
          </a:p>
          <a:p>
            <a:pPr lvl="0"/>
            <a:r>
              <a:rPr lang="hi-IN" dirty="0"/>
              <a:t>रोजगार के अवसरों में वृद्धि</a:t>
            </a:r>
            <a:endParaRPr lang="en-US" dirty="0"/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hi-IN" dirty="0"/>
              <a:t>आदिवासी शिक्षा में मातृभाषा आधारित शिक्षण और स्थानीय संस्कृति का सम्मान आवश्यक है।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hi-IN" sz="3400" b="1" dirty="0" smtClean="0"/>
              <a:t>शिक्षा </a:t>
            </a:r>
            <a:r>
              <a:rPr lang="hi-IN" sz="3400" b="1" dirty="0"/>
              <a:t>में बाधाएँ</a:t>
            </a:r>
            <a:endParaRPr lang="en-US" sz="3400" dirty="0"/>
          </a:p>
          <a:p>
            <a:pPr lvl="0"/>
            <a:r>
              <a:rPr lang="hi-IN" sz="3400" dirty="0"/>
              <a:t>सामाजिक भेदभाव और जातिवाद</a:t>
            </a:r>
            <a:endParaRPr lang="en-US" sz="3400" dirty="0"/>
          </a:p>
          <a:p>
            <a:pPr lvl="0"/>
            <a:r>
              <a:rPr lang="hi-IN" sz="3400" dirty="0"/>
              <a:t>लैंगिक असमानता</a:t>
            </a:r>
            <a:endParaRPr lang="en-US" sz="3400" dirty="0"/>
          </a:p>
          <a:p>
            <a:pPr lvl="0"/>
            <a:r>
              <a:rPr lang="hi-IN" sz="3400" dirty="0"/>
              <a:t>विद्यालयों की कमी और खराब आधारभूत संरचना</a:t>
            </a:r>
            <a:endParaRPr lang="en-US" sz="3400" dirty="0"/>
          </a:p>
          <a:p>
            <a:pPr lvl="0"/>
            <a:r>
              <a:rPr lang="hi-IN" sz="3400" dirty="0"/>
              <a:t>गरीबी और आर्थिक पिछड़ापन</a:t>
            </a:r>
            <a:endParaRPr lang="en-US" sz="3400" dirty="0"/>
          </a:p>
          <a:p>
            <a:pPr lvl="0"/>
            <a:r>
              <a:rPr lang="hi-IN" sz="3400" dirty="0"/>
              <a:t>विद्यालयों और प्रशिक्षित शिक्षकों की कमी</a:t>
            </a:r>
            <a:endParaRPr lang="en-US" sz="3400" dirty="0"/>
          </a:p>
          <a:p>
            <a:pPr lvl="0"/>
            <a:r>
              <a:rPr lang="hi-IN" sz="3400" dirty="0"/>
              <a:t>अभिभावकों में शिक्षा के प्रति जागरूकता का </a:t>
            </a:r>
            <a:r>
              <a:rPr lang="hi-IN" sz="3400" dirty="0" smtClean="0"/>
              <a:t>अभाव</a:t>
            </a:r>
            <a:endParaRPr lang="en-US" sz="3400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hi-IN" sz="3400" b="1" dirty="0"/>
              <a:t>सरकारी प्रयास</a:t>
            </a:r>
            <a:endParaRPr lang="en-US" sz="3400" dirty="0"/>
          </a:p>
          <a:p>
            <a:r>
              <a:rPr lang="hi-IN" sz="3400" dirty="0"/>
              <a:t>भारत सरकार ने इन वर्गों के लिए अनेक योजनाएँ चलाई हैं</a:t>
            </a:r>
            <a:r>
              <a:rPr lang="en-US" sz="3400" dirty="0"/>
              <a:t>, </a:t>
            </a:r>
            <a:r>
              <a:rPr lang="hi-IN" sz="3400" dirty="0"/>
              <a:t>जैसे:</a:t>
            </a:r>
            <a:endParaRPr lang="en-US" sz="3400" dirty="0"/>
          </a:p>
          <a:p>
            <a:pPr lvl="0"/>
            <a:r>
              <a:rPr lang="hi-IN" sz="3400" dirty="0"/>
              <a:t>सर्व शिक्षा अभियान</a:t>
            </a:r>
            <a:endParaRPr lang="en-US" sz="3400" dirty="0"/>
          </a:p>
          <a:p>
            <a:pPr lvl="0"/>
            <a:r>
              <a:rPr lang="hi-IN" sz="3400" dirty="0"/>
              <a:t>बेटी बचाओ</a:t>
            </a:r>
            <a:r>
              <a:rPr lang="en-US" sz="3400" dirty="0"/>
              <a:t>, </a:t>
            </a:r>
            <a:r>
              <a:rPr lang="hi-IN" sz="3400" dirty="0"/>
              <a:t>बेटी पढ़ाओ</a:t>
            </a:r>
            <a:endParaRPr lang="en-US" sz="3400" dirty="0"/>
          </a:p>
          <a:p>
            <a:pPr lvl="0"/>
            <a:r>
              <a:rPr lang="hi-IN" sz="3400" dirty="0"/>
              <a:t>छात्रवृत्ति योजनाएँ (</a:t>
            </a:r>
            <a:r>
              <a:rPr lang="en-US" sz="3400" dirty="0"/>
              <a:t>SC/ST/OBC)</a:t>
            </a:r>
          </a:p>
          <a:p>
            <a:pPr lvl="0"/>
            <a:r>
              <a:rPr lang="hi-IN" sz="3400" dirty="0"/>
              <a:t>एकलव्य मॉडल आवासीय विद्यालय</a:t>
            </a:r>
            <a:endParaRPr lang="en-US" sz="3400" dirty="0"/>
          </a:p>
          <a:p>
            <a:pPr lvl="0"/>
            <a:r>
              <a:rPr lang="hi-IN" sz="3400" dirty="0"/>
              <a:t>आरक्षण नीति</a:t>
            </a:r>
            <a:endParaRPr lang="en-US" sz="3400" dirty="0"/>
          </a:p>
          <a:p>
            <a:r>
              <a:rPr lang="hi-IN" sz="3400" dirty="0"/>
              <a:t>इनका उद्देश्य शिक्षा तक समान पहुँच सुनिश्चित करना है।</a:t>
            </a:r>
            <a:endParaRPr lang="en-US" sz="3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hi-IN" sz="3200" b="1" dirty="0" smtClean="0"/>
              <a:t>निष्कर्ष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i-IN" sz="2800" dirty="0" smtClean="0"/>
              <a:t>महिलाओं</a:t>
            </a:r>
            <a:r>
              <a:rPr lang="en-US" sz="2800" dirty="0"/>
              <a:t>, </a:t>
            </a:r>
            <a:r>
              <a:rPr lang="hi-IN" sz="2800" dirty="0"/>
              <a:t>दलितों और आदिवासियों की शिक्षा केवल व्यक्तिगत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</a:t>
            </a:r>
            <a:r>
              <a:rPr lang="hi-IN" sz="2800" dirty="0" smtClean="0"/>
              <a:t>विकास </a:t>
            </a:r>
            <a:r>
              <a:rPr lang="hi-IN" sz="2800" dirty="0"/>
              <a:t>का साधन नहीं</a:t>
            </a:r>
            <a:r>
              <a:rPr lang="en-US" sz="2800" dirty="0"/>
              <a:t>, </a:t>
            </a:r>
            <a:r>
              <a:rPr lang="hi-IN" sz="2800" dirty="0"/>
              <a:t>बल्कि सामाजिक परिवर्तन और राष्ट्र </a:t>
            </a:r>
            <a:r>
              <a:rPr lang="hi-IN" sz="2800" dirty="0" smtClean="0"/>
              <a:t>निर्माणकी </a:t>
            </a:r>
            <a:r>
              <a:rPr lang="hi-IN" sz="2800" dirty="0"/>
              <a:t>आवश्यकता है। </a:t>
            </a:r>
            <a:endParaRPr lang="en-US" sz="2800" dirty="0" smtClean="0"/>
          </a:p>
          <a:p>
            <a:r>
              <a:rPr lang="hi-IN" sz="2800" dirty="0" smtClean="0"/>
              <a:t>जब </a:t>
            </a:r>
            <a:r>
              <a:rPr lang="hi-IN" sz="2800" dirty="0"/>
              <a:t>तक समाज के ये वर्ग </a:t>
            </a:r>
            <a:r>
              <a:rPr lang="hi-IN" sz="2800" dirty="0" smtClean="0"/>
              <a:t>शिक्षितऔर </a:t>
            </a:r>
            <a:r>
              <a:rPr lang="hi-IN" sz="2800" dirty="0"/>
              <a:t>सशक्त नहीं होंगे</a:t>
            </a:r>
            <a:r>
              <a:rPr lang="en-US" sz="2800" dirty="0"/>
              <a:t>, </a:t>
            </a:r>
            <a:r>
              <a:rPr lang="hi-IN" sz="2800" dirty="0"/>
              <a:t>तब तक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   </a:t>
            </a:r>
            <a:r>
              <a:rPr lang="hi-IN" sz="2800" dirty="0" smtClean="0"/>
              <a:t>समावेशी </a:t>
            </a:r>
            <a:r>
              <a:rPr lang="hi-IN" sz="2800" dirty="0"/>
              <a:t>और न्यायपूर्ण विकास संभव नहीं है। </a:t>
            </a:r>
            <a:endParaRPr lang="en-US" sz="2800" dirty="0" smtClean="0"/>
          </a:p>
          <a:p>
            <a:r>
              <a:rPr lang="hi-IN" sz="2800" dirty="0" smtClean="0"/>
              <a:t>अतः </a:t>
            </a:r>
            <a:r>
              <a:rPr lang="hi-IN" sz="2800" dirty="0"/>
              <a:t>शिक्षा को सभी के लिए सुलभ</a:t>
            </a:r>
            <a:r>
              <a:rPr lang="en-US" sz="2800" dirty="0"/>
              <a:t>, </a:t>
            </a:r>
            <a:r>
              <a:rPr lang="hi-IN" sz="2800" dirty="0"/>
              <a:t>समान और गुणवत्तापूर्ण बनाना समय की मांग है</a:t>
            </a:r>
            <a:r>
              <a:rPr lang="hi-IN" sz="2800" dirty="0" smtClean="0"/>
              <a:t>।</a:t>
            </a:r>
            <a:endParaRPr lang="en-US" sz="2800" dirty="0" smtClean="0"/>
          </a:p>
          <a:p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554</Words>
  <Application>Microsoft Office PowerPoint</Application>
  <PresentationFormat>On-screen Show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 S.V.S.P.M. ROOPANGARH</vt:lpstr>
      <vt:lpstr>हाशिए पर पड़े वर्गों (महिलाएँ, दलित और आदिवासी) के लिए शिक्षा का महत्व </vt:lpstr>
      <vt:lpstr> प्रस्तावना </vt:lpstr>
      <vt:lpstr> हाशिए पर पड़े वर्गों की अवधारणा </vt:lpstr>
      <vt:lpstr> महिलाओं के लिए शिक्षा का महत्व </vt:lpstr>
      <vt:lpstr> दलित वर्ग के लिए शिक्षा का महत्व </vt:lpstr>
      <vt:lpstr>  आदिवासी वर्ग के लिए शिक्षा का महत्व </vt:lpstr>
      <vt:lpstr>Slide 8</vt:lpstr>
      <vt:lpstr> निष्कर्ष 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हाशिए पर पड़े वर्गों (महिलाएँ, दलित और आदिवासी) के लिए शिक्षा का महत्व </dc:title>
  <dc:creator>shree</dc:creator>
  <cp:lastModifiedBy>shree</cp:lastModifiedBy>
  <cp:revision>27</cp:revision>
  <dcterms:created xsi:type="dcterms:W3CDTF">2026-01-22T09:45:06Z</dcterms:created>
  <dcterms:modified xsi:type="dcterms:W3CDTF">2026-04-21T04:30:00Z</dcterms:modified>
</cp:coreProperties>
</file>