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6" r:id="rId2"/>
    <p:sldId id="256" r:id="rId3"/>
    <p:sldId id="257" r:id="rId4"/>
    <p:sldId id="259" r:id="rId5"/>
    <p:sldId id="260" r:id="rId6"/>
    <p:sldId id="267" r:id="rId7"/>
    <p:sldId id="258" r:id="rId8"/>
    <p:sldId id="261" r:id="rId9"/>
    <p:sldId id="262" r:id="rId10"/>
    <p:sldId id="263" r:id="rId11"/>
    <p:sldId id="264"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9" d="100"/>
          <a:sy n="109" d="100"/>
        </p:scale>
        <p:origin x="-16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074439D-8CDE-4596-BBE6-75D291856191}" type="datetimeFigureOut">
              <a:rPr lang="en-US" smtClean="0"/>
              <a:pPr/>
              <a:t>4/21/2026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2DCB4D5-2A48-4852-B16A-08442CA90FF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074439D-8CDE-4596-BBE6-75D291856191}" type="datetimeFigureOut">
              <a:rPr lang="en-US" smtClean="0"/>
              <a:pPr/>
              <a:t>4/21/2026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2DCB4D5-2A48-4852-B16A-08442CA90FF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074439D-8CDE-4596-BBE6-75D291856191}" type="datetimeFigureOut">
              <a:rPr lang="en-US" smtClean="0"/>
              <a:pPr/>
              <a:t>4/21/2026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2DCB4D5-2A48-4852-B16A-08442CA90FF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074439D-8CDE-4596-BBE6-75D291856191}" type="datetimeFigureOut">
              <a:rPr lang="en-US" smtClean="0"/>
              <a:pPr/>
              <a:t>4/21/2026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2DCB4D5-2A48-4852-B16A-08442CA90FFD}"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074439D-8CDE-4596-BBE6-75D291856191}" type="datetimeFigureOut">
              <a:rPr lang="en-US" smtClean="0"/>
              <a:pPr/>
              <a:t>4/21/2026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2DCB4D5-2A48-4852-B16A-08442CA90FFD}"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074439D-8CDE-4596-BBE6-75D291856191}" type="datetimeFigureOut">
              <a:rPr lang="en-US" smtClean="0"/>
              <a:pPr/>
              <a:t>4/21/2026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2DCB4D5-2A48-4852-B16A-08442CA90FFD}"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074439D-8CDE-4596-BBE6-75D291856191}" type="datetimeFigureOut">
              <a:rPr lang="en-US" smtClean="0"/>
              <a:pPr/>
              <a:t>4/21/2026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2DCB4D5-2A48-4852-B16A-08442CA90FF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074439D-8CDE-4596-BBE6-75D291856191}" type="datetimeFigureOut">
              <a:rPr lang="en-US" smtClean="0"/>
              <a:pPr/>
              <a:t>4/21/2026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2DCB4D5-2A48-4852-B16A-08442CA90FFD}"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074439D-8CDE-4596-BBE6-75D291856191}" type="datetimeFigureOut">
              <a:rPr lang="en-US" smtClean="0"/>
              <a:pPr/>
              <a:t>4/21/2026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2DCB4D5-2A48-4852-B16A-08442CA90FF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074439D-8CDE-4596-BBE6-75D291856191}" type="datetimeFigureOut">
              <a:rPr lang="en-US" smtClean="0"/>
              <a:pPr/>
              <a:t>4/21/2026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2DCB4D5-2A48-4852-B16A-08442CA90FF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074439D-8CDE-4596-BBE6-75D291856191}" type="datetimeFigureOut">
              <a:rPr lang="en-US" smtClean="0"/>
              <a:pPr/>
              <a:t>4/21/2026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2DCB4D5-2A48-4852-B16A-08442CA90FFD}"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074439D-8CDE-4596-BBE6-75D291856191}" type="datetimeFigureOut">
              <a:rPr lang="en-US" smtClean="0"/>
              <a:pPr/>
              <a:t>4/21/2026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2DCB4D5-2A48-4852-B16A-08442CA90FF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praveeneducation.com/2024/02/national-education-policy.html"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www.praveeneducation.com/2024/02/rashtreey-shiksha-aayog.html"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www.praveeneducation.com/2024/02/national-education-policy.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praveeneducation.com/2024/02/national-education-policy.html"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3124200"/>
          </a:xfrm>
          <a:ln w="28575">
            <a:solidFill>
              <a:schemeClr val="tx1"/>
            </a:solidFill>
          </a:ln>
        </p:spPr>
        <p:txBody>
          <a:bodyPr/>
          <a:lstStyle/>
          <a:p>
            <a:pPr algn="ctr"/>
            <a:r>
              <a:rPr lang="en-US" b="1" dirty="0" smtClean="0">
                <a:latin typeface="Bahnschrift SemiBold Condensed" pitchFamily="34" charset="0"/>
              </a:rPr>
              <a:t>S.V.S.P.M</a:t>
            </a:r>
            <a:r>
              <a:rPr lang="en-US" b="1" dirty="0" smtClean="0">
                <a:latin typeface="Bahnschrift SemiBold Condensed" pitchFamily="34" charset="0"/>
              </a:rPr>
              <a:t>. ROOPANGARH</a:t>
            </a:r>
            <a:endParaRPr lang="en-US" b="1" dirty="0">
              <a:latin typeface="Bahnschrift SemiBold Condensed" pitchFamily="34" charset="0"/>
            </a:endParaRPr>
          </a:p>
        </p:txBody>
      </p:sp>
      <p:sp>
        <p:nvSpPr>
          <p:cNvPr id="3" name="Subtitle 2"/>
          <p:cNvSpPr>
            <a:spLocks noGrp="1"/>
          </p:cNvSpPr>
          <p:nvPr>
            <p:ph type="subTitle" idx="1"/>
          </p:nvPr>
        </p:nvSpPr>
        <p:spPr>
          <a:xfrm>
            <a:off x="0" y="3124200"/>
            <a:ext cx="9144000" cy="3733800"/>
          </a:xfrm>
          <a:ln w="28575">
            <a:solidFill>
              <a:schemeClr val="tx1"/>
            </a:solidFill>
          </a:ln>
        </p:spPr>
        <p:txBody>
          <a:bodyPr>
            <a:normAutofit/>
          </a:bodyPr>
          <a:lstStyle/>
          <a:p>
            <a:endParaRPr lang="en-US" sz="4400" b="1" dirty="0" smtClean="0">
              <a:solidFill>
                <a:schemeClr val="tx1"/>
              </a:solidFill>
              <a:latin typeface="Bahnschrift SemiBold Condensed" pitchFamily="34" charset="0"/>
            </a:endParaRPr>
          </a:p>
          <a:p>
            <a:r>
              <a:rPr lang="en-US" sz="4400" b="1" dirty="0" smtClean="0">
                <a:solidFill>
                  <a:schemeClr val="tx1"/>
                </a:solidFill>
                <a:latin typeface="Bahnschrift SemiBold Condensed" pitchFamily="34" charset="0"/>
              </a:rPr>
              <a:t>SUBJECT</a:t>
            </a:r>
            <a:r>
              <a:rPr lang="en-US" sz="4400" b="1" dirty="0" smtClean="0">
                <a:solidFill>
                  <a:schemeClr val="tx1"/>
                </a:solidFill>
                <a:latin typeface="Bahnschrift SemiBold Condensed" pitchFamily="34" charset="0"/>
              </a:rPr>
              <a:t>: EDUCATION IN CONTEMPORARY INDIA</a:t>
            </a:r>
            <a:endParaRPr lang="en-US" sz="4400" b="1" dirty="0">
              <a:solidFill>
                <a:schemeClr val="tx1"/>
              </a:solidFill>
              <a:latin typeface="Bahnschrift SemiBold Condensed" pitchFamily="34" charset="0"/>
            </a:endParaRPr>
          </a:p>
        </p:txBody>
      </p:sp>
      <p:sp>
        <p:nvSpPr>
          <p:cNvPr id="4" name="Oval 3"/>
          <p:cNvSpPr/>
          <p:nvPr/>
        </p:nvSpPr>
        <p:spPr>
          <a:xfrm>
            <a:off x="3886200" y="381000"/>
            <a:ext cx="1447800" cy="1219200"/>
          </a:xfrm>
          <a:prstGeom prst="ellipse">
            <a:avLst/>
          </a:prstGeom>
          <a:blipFill>
            <a:blip r:embed="rId2" cstate="prin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265140"/>
            <a:ext cx="9144000" cy="646331"/>
          </a:xfrm>
          <a:prstGeom prst="rect">
            <a:avLst/>
          </a:prstGeom>
        </p:spPr>
        <p:txBody>
          <a:bodyPr wrap="square">
            <a:spAutoFit/>
          </a:bodyPr>
          <a:lstStyle/>
          <a:p>
            <a:pPr fontAlgn="base"/>
            <a:endParaRPr lang="en-US" dirty="0" smtClean="0"/>
          </a:p>
          <a:p>
            <a:pPr lvl="0" fontAlgn="base">
              <a:spcBef>
                <a:spcPct val="0"/>
              </a:spcBef>
              <a:spcAft>
                <a:spcPct val="0"/>
              </a:spcAft>
            </a:pPr>
            <a:endParaRPr lang="en-US" b="1" dirty="0" smtClean="0">
              <a:solidFill>
                <a:srgbClr val="1B2CAD"/>
              </a:solidFill>
              <a:latin typeface="Nirmala UI" pitchFamily="34" charset="0"/>
              <a:ea typeface="Times New Roman" pitchFamily="18" charset="0"/>
              <a:cs typeface="Nirmala UI" pitchFamily="34" charset="0"/>
              <a:hlinkClick r:id="rId2"/>
            </a:endParaRPr>
          </a:p>
        </p:txBody>
      </p:sp>
      <p:sp>
        <p:nvSpPr>
          <p:cNvPr id="3" name="Rectangle 2"/>
          <p:cNvSpPr/>
          <p:nvPr/>
        </p:nvSpPr>
        <p:spPr>
          <a:xfrm>
            <a:off x="0" y="58846"/>
            <a:ext cx="9067800" cy="6740307"/>
          </a:xfrm>
          <a:prstGeom prst="rect">
            <a:avLst/>
          </a:prstGeom>
        </p:spPr>
        <p:txBody>
          <a:bodyPr wrap="square">
            <a:spAutoFit/>
          </a:bodyPr>
          <a:lstStyle/>
          <a:p>
            <a:pPr fontAlgn="base"/>
            <a:endParaRPr lang="en-US" b="1" dirty="0" smtClean="0"/>
          </a:p>
          <a:p>
            <a:pPr fontAlgn="base">
              <a:buFont typeface="Wingdings" pitchFamily="2" charset="2"/>
              <a:buChar char="q"/>
            </a:pPr>
            <a:r>
              <a:rPr lang="hi-IN" b="1" dirty="0" smtClean="0">
                <a:solidFill>
                  <a:srgbClr val="C00000"/>
                </a:solidFill>
              </a:rPr>
              <a:t>शैक्षिक अवसरों की समानता की प्राप्ति के लिए </a:t>
            </a:r>
            <a:r>
              <a:rPr lang="hi-IN" b="1" dirty="0" smtClean="0">
                <a:solidFill>
                  <a:srgbClr val="C00000"/>
                </a:solidFill>
              </a:rPr>
              <a:t>सरकार द्वारा </a:t>
            </a:r>
            <a:r>
              <a:rPr lang="hi-IN" b="1" dirty="0" smtClean="0">
                <a:solidFill>
                  <a:srgbClr val="C00000"/>
                </a:solidFill>
              </a:rPr>
              <a:t>किए </a:t>
            </a:r>
            <a:r>
              <a:rPr lang="hi-IN" b="1" dirty="0" smtClean="0">
                <a:solidFill>
                  <a:srgbClr val="C00000"/>
                </a:solidFill>
              </a:rPr>
              <a:t>जा रहे कार्य </a:t>
            </a:r>
            <a:endParaRPr lang="en-US" b="1" dirty="0" smtClean="0">
              <a:solidFill>
                <a:srgbClr val="C00000"/>
              </a:solidFill>
            </a:endParaRPr>
          </a:p>
          <a:p>
            <a:pPr fontAlgn="base"/>
            <a:endParaRPr lang="en-US" dirty="0" smtClean="0"/>
          </a:p>
          <a:p>
            <a:pPr fontAlgn="base">
              <a:lnSpc>
                <a:spcPct val="150000"/>
              </a:lnSpc>
            </a:pPr>
            <a:r>
              <a:rPr lang="en-US" b="1" dirty="0" smtClean="0"/>
              <a:t>(1</a:t>
            </a:r>
            <a:r>
              <a:rPr lang="en-US" b="1" dirty="0" smtClean="0"/>
              <a:t>)</a:t>
            </a:r>
            <a:r>
              <a:rPr lang="en-US" dirty="0" smtClean="0"/>
              <a:t> </a:t>
            </a:r>
            <a:r>
              <a:rPr lang="hi-IN" b="1" dirty="0" smtClean="0"/>
              <a:t>प्राथमिक शिक्षा</a:t>
            </a:r>
            <a:r>
              <a:rPr lang="en-US" b="1" dirty="0" smtClean="0"/>
              <a:t> (</a:t>
            </a:r>
            <a:r>
              <a:rPr lang="hi-IN" b="1" dirty="0" smtClean="0"/>
              <a:t>कक्षा</a:t>
            </a:r>
            <a:r>
              <a:rPr lang="en-US" b="1" dirty="0" smtClean="0"/>
              <a:t> 1 </a:t>
            </a:r>
            <a:r>
              <a:rPr lang="hi-IN" b="1" dirty="0" smtClean="0"/>
              <a:t>से कक्षा</a:t>
            </a:r>
            <a:r>
              <a:rPr lang="en-US" b="1" dirty="0" smtClean="0"/>
              <a:t> 8) </a:t>
            </a:r>
            <a:r>
              <a:rPr lang="hi-IN" b="1" dirty="0" smtClean="0"/>
              <a:t>के सार्वभौमीकरण के लए प्रयत्न किए जा रहे हैं।</a:t>
            </a:r>
            <a:endParaRPr lang="en-US" b="1" dirty="0" smtClean="0"/>
          </a:p>
          <a:p>
            <a:pPr fontAlgn="base">
              <a:lnSpc>
                <a:spcPct val="150000"/>
              </a:lnSpc>
            </a:pPr>
            <a:r>
              <a:rPr lang="en-US" b="1" dirty="0" smtClean="0"/>
              <a:t>(2) </a:t>
            </a:r>
            <a:r>
              <a:rPr lang="hi-IN" b="1" dirty="0" smtClean="0"/>
              <a:t>पिछड़ी</a:t>
            </a:r>
            <a:r>
              <a:rPr lang="en-US" b="1" dirty="0" smtClean="0"/>
              <a:t>, </a:t>
            </a:r>
            <a:r>
              <a:rPr lang="hi-IN" b="1" dirty="0" smtClean="0"/>
              <a:t>अनुसूचित और अनुसूचित जनजातियों के क्षेत्रों में प्राथमिक स्कूलों की स्थापना की जा रही है। साथ ही इन जातियों के बच्चों को पाठ्य पुस्तकें एवं अन्य शिक्षा सामग्री निःशुल्क प्रदान की जा रही है। इन्हें स्कूलों की ओर आकर्षित करने के लिए अनेक अन्य प्रोत्साहन भी दिए जा रहे हैं।</a:t>
            </a:r>
            <a:endParaRPr lang="en-US" b="1" dirty="0" smtClean="0"/>
          </a:p>
          <a:p>
            <a:pPr fontAlgn="base">
              <a:lnSpc>
                <a:spcPct val="150000"/>
              </a:lnSpc>
            </a:pPr>
            <a:r>
              <a:rPr lang="en-US" b="1" dirty="0" smtClean="0"/>
              <a:t>(3) </a:t>
            </a:r>
            <a:r>
              <a:rPr lang="hi-IN" b="1" dirty="0" smtClean="0"/>
              <a:t>शैक्षिक दृष्टि से पिछड़े अल्पसंख्यकों के बच्चों की शिक्षा की व्यवस्था की ओर विशेष ध्यान दिया जा रहा है। इनके बच्चों को भी स्कूलों की ओर आकर्षित करने के लिए अनेक प्रोत्साहन दिए जा रहे हैं।</a:t>
            </a:r>
            <a:endParaRPr lang="en-US" b="1" dirty="0" smtClean="0"/>
          </a:p>
          <a:p>
            <a:pPr fontAlgn="base">
              <a:lnSpc>
                <a:spcPct val="150000"/>
              </a:lnSpc>
            </a:pPr>
            <a:r>
              <a:rPr lang="en-US" b="1" dirty="0" smtClean="0"/>
              <a:t>(4) </a:t>
            </a:r>
            <a:r>
              <a:rPr lang="hi-IN" b="1" dirty="0" smtClean="0"/>
              <a:t>लड़कियों के लिए अलग से उच्च प्राथमिक एवं माध्यमिक विद्यालय स्थापित किए जा रहे हैं और उनके लिए अलग से छात्रवासों की व्यवस्था की जा रही है जिससे वे शिक्षा के अधिकार से वंचित न रहें।</a:t>
            </a:r>
            <a:endParaRPr lang="en-US" b="1" dirty="0" smtClean="0"/>
          </a:p>
          <a:p>
            <a:pPr fontAlgn="base">
              <a:lnSpc>
                <a:spcPct val="150000"/>
              </a:lnSpc>
            </a:pPr>
            <a:r>
              <a:rPr lang="en-US" b="1" dirty="0" smtClean="0"/>
              <a:t>(5) </a:t>
            </a:r>
            <a:r>
              <a:rPr lang="hi-IN" b="1" dirty="0" smtClean="0"/>
              <a:t>दूर दराज के क्षेत्रों में</a:t>
            </a:r>
            <a:r>
              <a:rPr lang="en-US" b="1" dirty="0" smtClean="0"/>
              <a:t> 10 </a:t>
            </a:r>
            <a:r>
              <a:rPr lang="hi-IN" b="1" dirty="0" smtClean="0"/>
              <a:t>बच्चों की संख्या पर शिक्षा गारन्टी केन्द्र खोले जा रहे हैं साथ ही चल स्कूल और आवासीय आश्रम स्कूल खोले जा रहे हैं।</a:t>
            </a:r>
            <a:endParaRPr lang="en-US" b="1" dirty="0" smtClean="0"/>
          </a:p>
          <a:p>
            <a:pPr fontAlgn="base">
              <a:lnSpc>
                <a:spcPct val="150000"/>
              </a:lnSpc>
            </a:pPr>
            <a:r>
              <a:rPr lang="en-US" b="1" dirty="0" smtClean="0"/>
              <a:t>(6) </a:t>
            </a:r>
            <a:r>
              <a:rPr lang="hi-IN" b="1" dirty="0" smtClean="0"/>
              <a:t>सरकार की ओर से स्थापित प्राथमिक स्कूलों के स्तर को उठाया जा रहा हैं। कुछ प्रान्तों में इस स्तर के स्कूलों में </a:t>
            </a:r>
            <a:r>
              <a:rPr lang="hi-IN" b="1" dirty="0" smtClean="0">
                <a:solidFill>
                  <a:srgbClr val="FFC000"/>
                </a:solidFill>
              </a:rPr>
              <a:t>कम्प्यूटर शिक्षा </a:t>
            </a:r>
            <a:r>
              <a:rPr lang="hi-IN" b="1" dirty="0" smtClean="0"/>
              <a:t>शुरू कर दी गई है।</a:t>
            </a:r>
            <a:endParaRPr lang="en-US" b="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9144000" cy="5516563"/>
          </a:xfrm>
        </p:spPr>
        <p:txBody>
          <a:bodyPr>
            <a:normAutofit fontScale="85000" lnSpcReduction="20000"/>
          </a:bodyPr>
          <a:lstStyle/>
          <a:p>
            <a:pPr fontAlgn="base">
              <a:lnSpc>
                <a:spcPct val="150000"/>
              </a:lnSpc>
              <a:buNone/>
            </a:pPr>
            <a:r>
              <a:rPr lang="en-US" sz="2000" dirty="0" smtClean="0"/>
              <a:t>7</a:t>
            </a:r>
            <a:r>
              <a:rPr lang="en-US" sz="2000" dirty="0" smtClean="0"/>
              <a:t>) </a:t>
            </a:r>
            <a:r>
              <a:rPr lang="hi-IN" sz="2100" b="1" dirty="0" smtClean="0"/>
              <a:t>प्रत्येक ब्लाक में कम से कम एक माध्यमिक विद्यालय स्थापित करने की योजना चालू की गई है। प्राथमिक स्तर के सर्व शिक्षा अभियान की तरज पर राष्ट्रीय माध्यमिक शिक्षा अभियान चलाया जा रहा है।</a:t>
            </a:r>
            <a:endParaRPr lang="en-US" sz="2100" b="1" dirty="0" smtClean="0"/>
          </a:p>
          <a:p>
            <a:pPr fontAlgn="base">
              <a:lnSpc>
                <a:spcPct val="150000"/>
              </a:lnSpc>
              <a:buNone/>
            </a:pPr>
            <a:r>
              <a:rPr lang="en-US" sz="2100" b="1" dirty="0" smtClean="0"/>
              <a:t>8</a:t>
            </a:r>
            <a:r>
              <a:rPr lang="en-US" sz="2100" b="1" dirty="0" smtClean="0"/>
              <a:t>) </a:t>
            </a:r>
            <a:r>
              <a:rPr lang="hi-IN" sz="2100" b="1" dirty="0" smtClean="0"/>
              <a:t>विकलांगों</a:t>
            </a:r>
            <a:r>
              <a:rPr lang="en-US" sz="2100" b="1" dirty="0" smtClean="0"/>
              <a:t> (</a:t>
            </a:r>
            <a:r>
              <a:rPr lang="hi-IN" sz="2100" b="1" dirty="0" smtClean="0"/>
              <a:t>मन्दबुद्धि</a:t>
            </a:r>
            <a:r>
              <a:rPr lang="en-US" sz="2100" b="1" dirty="0" smtClean="0"/>
              <a:t>, </a:t>
            </a:r>
            <a:r>
              <a:rPr lang="hi-IN" sz="2100" b="1" dirty="0" smtClean="0"/>
              <a:t>लंगड़े</a:t>
            </a:r>
            <a:r>
              <a:rPr lang="en-US" sz="2100" b="1" dirty="0" smtClean="0"/>
              <a:t>, </a:t>
            </a:r>
            <a:r>
              <a:rPr lang="hi-IN" sz="2100" b="1" dirty="0" smtClean="0"/>
              <a:t>लूले</a:t>
            </a:r>
            <a:r>
              <a:rPr lang="en-US" sz="2100" b="1" dirty="0" smtClean="0"/>
              <a:t>, </a:t>
            </a:r>
            <a:r>
              <a:rPr lang="hi-IN" sz="2100" b="1" dirty="0" smtClean="0"/>
              <a:t>अन्धे और बहरे</a:t>
            </a:r>
            <a:r>
              <a:rPr lang="en-US" sz="2100" b="1" dirty="0" smtClean="0"/>
              <a:t>) </a:t>
            </a:r>
            <a:r>
              <a:rPr lang="hi-IN" sz="2100" b="1" dirty="0" smtClean="0"/>
              <a:t>बच्चों एवं युवकों की शिक्षा की व्यवस्था की जा रही है</a:t>
            </a:r>
            <a:r>
              <a:rPr lang="hi-IN" sz="2100" b="1" dirty="0" smtClean="0"/>
              <a:t>।</a:t>
            </a:r>
            <a:endParaRPr lang="en-US" sz="2100" b="1" dirty="0" smtClean="0"/>
          </a:p>
          <a:p>
            <a:pPr fontAlgn="base">
              <a:lnSpc>
                <a:spcPct val="150000"/>
              </a:lnSpc>
              <a:buNone/>
            </a:pPr>
            <a:r>
              <a:rPr lang="en-US" sz="2100" b="1" dirty="0" smtClean="0"/>
              <a:t>9</a:t>
            </a:r>
            <a:r>
              <a:rPr lang="en-US" sz="2100" b="1" dirty="0" smtClean="0"/>
              <a:t>) </a:t>
            </a:r>
            <a:r>
              <a:rPr lang="hi-IN" sz="2100" b="1" dirty="0" smtClean="0"/>
              <a:t>आवश्यकतानुसार महाविद्यालय और विश्वविद्यालय स्थापित किए जा रहे हैं और इनमें पिछड़ी</a:t>
            </a:r>
            <a:r>
              <a:rPr lang="en-US" sz="2100" b="1" dirty="0" smtClean="0"/>
              <a:t>, </a:t>
            </a:r>
            <a:r>
              <a:rPr lang="hi-IN" sz="2100" b="1" dirty="0" smtClean="0"/>
              <a:t>अनुसूचित एवं अनुसूचित जनजातियों के बच्चों के प्रवेश हेतु आरक्षण व्यवस्था </a:t>
            </a:r>
            <a:r>
              <a:rPr lang="hi-IN" sz="2100" b="1" dirty="0" smtClean="0"/>
              <a:t>है।</a:t>
            </a:r>
            <a:endParaRPr lang="en-US" sz="2100" b="1" dirty="0" smtClean="0"/>
          </a:p>
          <a:p>
            <a:pPr fontAlgn="base">
              <a:lnSpc>
                <a:spcPct val="170000"/>
              </a:lnSpc>
              <a:buNone/>
            </a:pPr>
            <a:r>
              <a:rPr lang="en-US" sz="2100" b="1" dirty="0" smtClean="0"/>
              <a:t>10) </a:t>
            </a:r>
            <a:r>
              <a:rPr lang="hi-IN" sz="2100" b="1" dirty="0" smtClean="0"/>
              <a:t>सामाजिक</a:t>
            </a:r>
            <a:r>
              <a:rPr lang="en-US" sz="2100" b="1" dirty="0" smtClean="0"/>
              <a:t>, </a:t>
            </a:r>
            <a:r>
              <a:rPr lang="hi-IN" sz="2100" b="1" dirty="0" smtClean="0"/>
              <a:t>आर्थिक और शैक्षिक दृष्टि से पिछड़े वर्ग के बच्चों को आर्थिक सहायता दी जा रही है जिससे वे किसी भी स्तर की शिक्षा प्राप्त कर सकें।</a:t>
            </a:r>
            <a:endParaRPr lang="en-US" sz="2100" b="1" dirty="0" smtClean="0"/>
          </a:p>
          <a:p>
            <a:pPr fontAlgn="base">
              <a:lnSpc>
                <a:spcPct val="170000"/>
              </a:lnSpc>
              <a:buNone/>
            </a:pPr>
            <a:r>
              <a:rPr lang="en-US" sz="2100" b="1" dirty="0" smtClean="0"/>
              <a:t>11</a:t>
            </a:r>
            <a:r>
              <a:rPr lang="en-US" sz="2100" b="1" dirty="0" smtClean="0"/>
              <a:t>) </a:t>
            </a:r>
            <a:r>
              <a:rPr lang="hi-IN" sz="2100" b="1" dirty="0" smtClean="0"/>
              <a:t>निम्न वर्ग के मेधावी छात्रों को विशेष छात्रवृत्तियाँ दी जा रही हैं जिससे वे किसी भी स्तर की शिक्षा से वंचित न रहें।</a:t>
            </a:r>
            <a:endParaRPr lang="en-US" sz="2100" b="1" dirty="0" smtClean="0"/>
          </a:p>
          <a:p>
            <a:pPr fontAlgn="base">
              <a:lnSpc>
                <a:spcPct val="170000"/>
              </a:lnSpc>
              <a:buNone/>
            </a:pPr>
            <a:r>
              <a:rPr lang="en-US" sz="2100" b="1" dirty="0" smtClean="0"/>
              <a:t>12</a:t>
            </a:r>
            <a:r>
              <a:rPr lang="en-US" sz="2100" b="1" dirty="0" smtClean="0"/>
              <a:t>) </a:t>
            </a:r>
            <a:r>
              <a:rPr lang="hi-IN" sz="2100" b="1" dirty="0" smtClean="0"/>
              <a:t>माध्यमिक एवं उच्च शिक्षा स्तर पर दूर शिक्षा</a:t>
            </a:r>
            <a:r>
              <a:rPr lang="en-US" sz="2100" b="1" dirty="0" smtClean="0"/>
              <a:t> (</a:t>
            </a:r>
            <a:r>
              <a:rPr lang="hi-IN" sz="2100" b="1" dirty="0" smtClean="0"/>
              <a:t>पत्राचार शिक्षा एवं खुली शिक्षा</a:t>
            </a:r>
            <a:r>
              <a:rPr lang="en-US" sz="2100" b="1" dirty="0" smtClean="0"/>
              <a:t>) </a:t>
            </a:r>
            <a:r>
              <a:rPr lang="hi-IN" sz="2100" b="1" dirty="0" smtClean="0"/>
              <a:t>की व्यवस्था की जा रही है।</a:t>
            </a:r>
            <a:endParaRPr lang="en-US" sz="2100" b="1" dirty="0"/>
          </a:p>
        </p:txBody>
      </p:sp>
      <p:sp>
        <p:nvSpPr>
          <p:cNvPr id="5" name="Rectangle 4"/>
          <p:cNvSpPr/>
          <p:nvPr/>
        </p:nvSpPr>
        <p:spPr>
          <a:xfrm>
            <a:off x="152400" y="-76200"/>
            <a:ext cx="8610600" cy="677108"/>
          </a:xfrm>
          <a:prstGeom prst="rect">
            <a:avLst/>
          </a:prstGeom>
        </p:spPr>
        <p:txBody>
          <a:bodyPr wrap="square">
            <a:spAutoFit/>
          </a:bodyPr>
          <a:lstStyle/>
          <a:p>
            <a:pPr fontAlgn="base"/>
            <a:endParaRPr lang="en-US" b="1" dirty="0" smtClean="0">
              <a:solidFill>
                <a:srgbClr val="C00000"/>
              </a:solidFill>
            </a:endParaRPr>
          </a:p>
          <a:p>
            <a:pPr fontAlgn="base">
              <a:buFont typeface="Wingdings" pitchFamily="2" charset="2"/>
              <a:buChar char="q"/>
            </a:pPr>
            <a:r>
              <a:rPr lang="hi-IN" sz="2000" b="1" dirty="0" smtClean="0">
                <a:solidFill>
                  <a:srgbClr val="C00000"/>
                </a:solidFill>
              </a:rPr>
              <a:t>शैक्षिक </a:t>
            </a:r>
            <a:r>
              <a:rPr lang="hi-IN" sz="2000" b="1" dirty="0" smtClean="0">
                <a:solidFill>
                  <a:srgbClr val="C00000"/>
                </a:solidFill>
              </a:rPr>
              <a:t>अवसरों की समानता की प्राप्ति के लिए सरकार द्वारा किए जा रहे कार्य </a:t>
            </a:r>
            <a:endParaRPr lang="en-US" sz="2000" b="1" dirty="0" smtClean="0">
              <a:solidFill>
                <a:srgbClr val="C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28601"/>
            <a:ext cx="7772400" cy="1219200"/>
          </a:xfrm>
        </p:spPr>
        <p:txBody>
          <a:bodyPr/>
          <a:lstStyle/>
          <a:p>
            <a:r>
              <a:rPr lang="en-US" b="1" dirty="0" smtClean="0">
                <a:latin typeface="Algerian" pitchFamily="82" charset="0"/>
              </a:rPr>
              <a:t>THANK YOU </a:t>
            </a:r>
            <a:endParaRPr lang="en-US" b="1" dirty="0">
              <a:latin typeface="Algerian" pitchFamily="82" charset="0"/>
            </a:endParaRPr>
          </a:p>
        </p:txBody>
      </p:sp>
      <p:sp>
        <p:nvSpPr>
          <p:cNvPr id="3" name="Subtitle 2"/>
          <p:cNvSpPr>
            <a:spLocks noGrp="1"/>
          </p:cNvSpPr>
          <p:nvPr>
            <p:ph type="subTitle" idx="1"/>
          </p:nvPr>
        </p:nvSpPr>
        <p:spPr/>
        <p:txBody>
          <a:bodyPr>
            <a:normAutofit/>
          </a:bodyPr>
          <a:lstStyle/>
          <a:p>
            <a:endParaRPr lang="en-US" b="1" dirty="0" smtClean="0">
              <a:solidFill>
                <a:schemeClr val="tx1"/>
              </a:solidFill>
              <a:latin typeface="Algerian" pitchFamily="82" charset="0"/>
            </a:endParaRPr>
          </a:p>
          <a:p>
            <a:endParaRPr lang="en-US" b="1" dirty="0" smtClean="0">
              <a:solidFill>
                <a:schemeClr val="tx1"/>
              </a:solidFill>
              <a:latin typeface="Algerian" pitchFamily="82" charset="0"/>
            </a:endParaRPr>
          </a:p>
          <a:p>
            <a:endParaRPr lang="en-US" b="1" dirty="0" smtClean="0">
              <a:solidFill>
                <a:schemeClr val="tx1"/>
              </a:solidFill>
              <a:latin typeface="Algerian" pitchFamily="82" charset="0"/>
            </a:endParaRPr>
          </a:p>
          <a:p>
            <a:endParaRPr lang="en-US" sz="4400" b="1" dirty="0" smtClean="0">
              <a:solidFill>
                <a:schemeClr val="tx1"/>
              </a:solidFill>
              <a:latin typeface="Algerian" pitchFamily="82" charset="0"/>
            </a:endParaRPr>
          </a:p>
        </p:txBody>
      </p:sp>
      <p:pic>
        <p:nvPicPr>
          <p:cNvPr id="4" name="Picture 3" descr="https://c.tenor.com/Voaqz50CFEAAAAAC/flowers-anime.gif"/>
          <p:cNvPicPr/>
          <p:nvPr/>
        </p:nvPicPr>
        <p:blipFill>
          <a:blip r:embed="rId2"/>
          <a:srcRect/>
          <a:stretch>
            <a:fillRect/>
          </a:stretch>
        </p:blipFill>
        <p:spPr bwMode="auto">
          <a:xfrm>
            <a:off x="0" y="1676400"/>
            <a:ext cx="9144000" cy="5257800"/>
          </a:xfrm>
          <a:prstGeom prst="rect">
            <a:avLst/>
          </a:prstGeom>
          <a:noFill/>
          <a:ln w="9525">
            <a:noFill/>
            <a:miter lim="800000"/>
            <a:headEnd/>
            <a:tailEnd/>
          </a:ln>
        </p:spPr>
      </p:pic>
      <p:sp>
        <p:nvSpPr>
          <p:cNvPr id="5" name="TextBox 4"/>
          <p:cNvSpPr txBox="1"/>
          <p:nvPr/>
        </p:nvSpPr>
        <p:spPr>
          <a:xfrm>
            <a:off x="5867400" y="5486400"/>
            <a:ext cx="3276600" cy="830997"/>
          </a:xfrm>
          <a:prstGeom prst="rect">
            <a:avLst/>
          </a:prstGeom>
          <a:noFill/>
        </p:spPr>
        <p:txBody>
          <a:bodyPr wrap="square" rtlCol="0">
            <a:spAutoFit/>
          </a:bodyPr>
          <a:lstStyle/>
          <a:p>
            <a:r>
              <a:rPr lang="en-US" b="1" dirty="0" smtClean="0">
                <a:latin typeface="Algerian" pitchFamily="82" charset="0"/>
              </a:rPr>
              <a:t>                      </a:t>
            </a:r>
            <a:r>
              <a:rPr lang="en-US" sz="2400" b="1" dirty="0" smtClean="0">
                <a:solidFill>
                  <a:srgbClr val="FF0000"/>
                </a:solidFill>
                <a:latin typeface="Algerian" pitchFamily="82" charset="0"/>
              </a:rPr>
              <a:t>BY </a:t>
            </a:r>
          </a:p>
          <a:p>
            <a:r>
              <a:rPr lang="en-US" sz="2400" b="1" dirty="0" smtClean="0">
                <a:solidFill>
                  <a:srgbClr val="FF0000"/>
                </a:solidFill>
                <a:latin typeface="Algerian" pitchFamily="82" charset="0"/>
              </a:rPr>
              <a:t>DR. RANU  VARSHNEY</a:t>
            </a:r>
            <a:endParaRPr lang="en-US" sz="2400" b="1" dirty="0">
              <a:solidFill>
                <a:srgbClr val="FF0000"/>
              </a:solidFill>
              <a:latin typeface="Algerian" pitchFamily="82"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ttps://tse3.mm.bing.net/th/id/OIP.PZJt56knXU0fT_nEBFG1uAHaEK?pid=Api&amp;P=0&amp;h=180"/>
          <p:cNvPicPr/>
          <p:nvPr/>
        </p:nvPicPr>
        <p:blipFill>
          <a:blip r:embed="rId2"/>
          <a:srcRect/>
          <a:stretch>
            <a:fillRect/>
          </a:stretch>
        </p:blipFill>
        <p:spPr bwMode="auto">
          <a:xfrm>
            <a:off x="0" y="152400"/>
            <a:ext cx="8991600" cy="2667000"/>
          </a:xfrm>
          <a:prstGeom prst="rect">
            <a:avLst/>
          </a:prstGeom>
          <a:noFill/>
          <a:ln w="9525">
            <a:noFill/>
            <a:miter lim="800000"/>
            <a:headEnd/>
            <a:tailEnd/>
          </a:ln>
        </p:spPr>
      </p:pic>
      <p:pic>
        <p:nvPicPr>
          <p:cNvPr id="7" name="Picture 6" descr="https://tse4.mm.bing.net/th/id/OIP.X4UrCGoYvK34hWtHTRRhRwHaHa?pid=Api&amp;P=0&amp;h=180"/>
          <p:cNvPicPr/>
          <p:nvPr/>
        </p:nvPicPr>
        <p:blipFill>
          <a:blip r:embed="rId3"/>
          <a:srcRect t="12030" b="11589"/>
          <a:stretch>
            <a:fillRect/>
          </a:stretch>
        </p:blipFill>
        <p:spPr bwMode="auto">
          <a:xfrm>
            <a:off x="4953000" y="2819400"/>
            <a:ext cx="4191000" cy="3276600"/>
          </a:xfrm>
          <a:prstGeom prst="rect">
            <a:avLst/>
          </a:prstGeom>
          <a:noFill/>
          <a:ln w="9525">
            <a:noFill/>
            <a:miter lim="800000"/>
            <a:headEnd/>
            <a:tailEnd/>
          </a:ln>
        </p:spPr>
      </p:pic>
      <p:pic>
        <p:nvPicPr>
          <p:cNvPr id="8" name="Picture 7" descr="https://tse3.mm.bing.net/th/id/OIP.kUcfYiV3AvHvAo8FDC_RLwHaDI?pid=Api&amp;P=0&amp;h=180"/>
          <p:cNvPicPr/>
          <p:nvPr/>
        </p:nvPicPr>
        <p:blipFill>
          <a:blip r:embed="rId4"/>
          <a:srcRect r="48084"/>
          <a:stretch>
            <a:fillRect/>
          </a:stretch>
        </p:blipFill>
        <p:spPr bwMode="auto">
          <a:xfrm>
            <a:off x="152400" y="2895600"/>
            <a:ext cx="4495800" cy="3276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pPr algn="ctr" fontAlgn="base"/>
            <a:r>
              <a:rPr lang="hi-IN" sz="2800" b="1" dirty="0" smtClean="0"/>
              <a:t>शैक्षिक अवसरों की </a:t>
            </a:r>
            <a:r>
              <a:rPr lang="hi-IN" sz="2800" b="1" dirty="0" smtClean="0"/>
              <a:t>समानता</a:t>
            </a:r>
            <a:endParaRPr lang="en-US" sz="2800" b="1" dirty="0" smtClean="0"/>
          </a:p>
          <a:p>
            <a:pPr algn="ctr" fontAlgn="base"/>
            <a:r>
              <a:rPr lang="en-IN" sz="2400" b="1" dirty="0" smtClean="0"/>
              <a:t>(Equalization </a:t>
            </a:r>
            <a:r>
              <a:rPr lang="en-IN" sz="2400" b="1" dirty="0" smtClean="0"/>
              <a:t>of Educational Opportunities)</a:t>
            </a:r>
            <a:br>
              <a:rPr lang="en-IN" sz="2400" b="1" dirty="0" smtClean="0"/>
            </a:br>
            <a:endParaRPr lang="en-US" sz="2400" dirty="0" smtClean="0">
              <a:solidFill>
                <a:schemeClr val="tx1"/>
              </a:solidFill>
            </a:endParaRPr>
          </a:p>
          <a:p>
            <a:pPr algn="l" fontAlgn="base">
              <a:lnSpc>
                <a:spcPct val="150000"/>
              </a:lnSpc>
              <a:buFont typeface="Arial" pitchFamily="34" charset="0"/>
              <a:buChar char="•"/>
            </a:pPr>
            <a:r>
              <a:rPr lang="hi-IN" sz="2400" dirty="0" smtClean="0">
                <a:solidFill>
                  <a:schemeClr val="tx1"/>
                </a:solidFill>
              </a:rPr>
              <a:t>शैक्षिक </a:t>
            </a:r>
            <a:r>
              <a:rPr lang="hi-IN" sz="2400" dirty="0">
                <a:solidFill>
                  <a:schemeClr val="tx1"/>
                </a:solidFill>
              </a:rPr>
              <a:t>अवसरों की समानता का अर्थ है राज्य द्वारा देश के सभी बच्चों के लिए स्थान</a:t>
            </a:r>
            <a:r>
              <a:rPr lang="en-US" sz="2400" dirty="0">
                <a:solidFill>
                  <a:schemeClr val="tx1"/>
                </a:solidFill>
              </a:rPr>
              <a:t>, </a:t>
            </a:r>
            <a:r>
              <a:rPr lang="hi-IN" sz="2400" dirty="0">
                <a:solidFill>
                  <a:schemeClr val="tx1"/>
                </a:solidFill>
              </a:rPr>
              <a:t>जाति</a:t>
            </a:r>
            <a:r>
              <a:rPr lang="en-US" sz="2400" dirty="0">
                <a:solidFill>
                  <a:schemeClr val="tx1"/>
                </a:solidFill>
              </a:rPr>
              <a:t>, </a:t>
            </a:r>
            <a:r>
              <a:rPr lang="hi-IN" sz="2400" dirty="0">
                <a:solidFill>
                  <a:schemeClr val="tx1"/>
                </a:solidFill>
              </a:rPr>
              <a:t>धर्म अथवा लिंग आदि किसी भी आधार पर भेद किए बिना एक निश्वित स्तर तक की शिक्षा अनिवार्य एवं निःशुल्क रूप से सुलभ कराना </a:t>
            </a:r>
            <a:r>
              <a:rPr lang="en-US" sz="2400" dirty="0" smtClean="0">
                <a:solidFill>
                  <a:schemeClr val="tx1"/>
                </a:solidFill>
              </a:rPr>
              <a:t>|</a:t>
            </a:r>
          </a:p>
          <a:p>
            <a:pPr algn="l" fontAlgn="base">
              <a:lnSpc>
                <a:spcPct val="150000"/>
              </a:lnSpc>
              <a:buFont typeface="Arial" pitchFamily="34" charset="0"/>
              <a:buChar char="•"/>
            </a:pPr>
            <a:r>
              <a:rPr lang="hi-IN" sz="2400" dirty="0" smtClean="0">
                <a:solidFill>
                  <a:schemeClr val="tx1"/>
                </a:solidFill>
              </a:rPr>
              <a:t>साथ </a:t>
            </a:r>
            <a:r>
              <a:rPr lang="hi-IN" sz="2400" dirty="0">
                <a:solidFill>
                  <a:schemeClr val="tx1"/>
                </a:solidFill>
              </a:rPr>
              <a:t>ही देश के सभी बच्चों और युवकों को इससे आगे की शिक्षा उनकी रुचि रुझान</a:t>
            </a:r>
            <a:r>
              <a:rPr lang="en-US" sz="2400" dirty="0">
                <a:solidFill>
                  <a:schemeClr val="tx1"/>
                </a:solidFill>
              </a:rPr>
              <a:t>, </a:t>
            </a:r>
            <a:r>
              <a:rPr lang="hi-IN" sz="2400" dirty="0">
                <a:solidFill>
                  <a:schemeClr val="tx1"/>
                </a:solidFill>
              </a:rPr>
              <a:t>योग्यता</a:t>
            </a:r>
            <a:r>
              <a:rPr lang="en-US" sz="2400" dirty="0">
                <a:solidFill>
                  <a:schemeClr val="tx1"/>
                </a:solidFill>
              </a:rPr>
              <a:t>, </a:t>
            </a:r>
            <a:r>
              <a:rPr lang="hi-IN" sz="2400" dirty="0">
                <a:solidFill>
                  <a:schemeClr val="tx1"/>
                </a:solidFill>
              </a:rPr>
              <a:t>क्षमता और आवश्यकतानुसार सुलभ कराना और </a:t>
            </a:r>
            <a:endParaRPr lang="en-US" sz="2400" dirty="0" smtClean="0">
              <a:solidFill>
                <a:schemeClr val="tx1"/>
              </a:solidFill>
            </a:endParaRPr>
          </a:p>
          <a:p>
            <a:pPr algn="l" fontAlgn="base">
              <a:lnSpc>
                <a:spcPct val="150000"/>
              </a:lnSpc>
              <a:buFont typeface="Arial" pitchFamily="34" charset="0"/>
              <a:buChar char="•"/>
            </a:pPr>
            <a:r>
              <a:rPr lang="hi-IN" sz="2400" dirty="0" smtClean="0">
                <a:solidFill>
                  <a:schemeClr val="tx1"/>
                </a:solidFill>
              </a:rPr>
              <a:t>उनकी  </a:t>
            </a:r>
            <a:r>
              <a:rPr lang="hi-IN" sz="2400" dirty="0">
                <a:solidFill>
                  <a:schemeClr val="tx1"/>
                </a:solidFill>
              </a:rPr>
              <a:t>शिक्षा प्राप्त करने में आने वाली कठिनाइयों का निवारण करना।</a:t>
            </a:r>
            <a:endParaRPr lang="en-US" sz="2400" dirty="0">
              <a:solidFill>
                <a:schemeClr val="tx1"/>
              </a:solidFill>
            </a:endParaRPr>
          </a:p>
          <a:p>
            <a:pPr algn="l"/>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1"/>
            <a:ext cx="9144000" cy="609600"/>
          </a:xfrm>
        </p:spPr>
        <p:txBody>
          <a:bodyPr>
            <a:normAutofit fontScale="90000"/>
          </a:bodyPr>
          <a:lstStyle/>
          <a:p>
            <a:r>
              <a:rPr lang="en-US" sz="2700" b="1" dirty="0" smtClean="0"/>
              <a:t/>
            </a:r>
            <a:br>
              <a:rPr lang="en-US" sz="2700" b="1" dirty="0" smtClean="0"/>
            </a:br>
            <a:r>
              <a:rPr lang="en-US" b="1" dirty="0" smtClean="0"/>
              <a:t/>
            </a:r>
            <a:br>
              <a:rPr lang="en-US" b="1" dirty="0" smtClean="0"/>
            </a:br>
            <a:endParaRPr lang="en-US" dirty="0"/>
          </a:p>
        </p:txBody>
      </p:sp>
      <p:sp>
        <p:nvSpPr>
          <p:cNvPr id="3" name="Subtitle 2"/>
          <p:cNvSpPr>
            <a:spLocks noGrp="1"/>
          </p:cNvSpPr>
          <p:nvPr>
            <p:ph type="subTitle" idx="1"/>
          </p:nvPr>
        </p:nvSpPr>
        <p:spPr>
          <a:xfrm>
            <a:off x="0" y="0"/>
            <a:ext cx="9144000" cy="6858000"/>
          </a:xfrm>
        </p:spPr>
        <p:txBody>
          <a:bodyPr>
            <a:noAutofit/>
          </a:bodyPr>
          <a:lstStyle/>
          <a:p>
            <a:pPr algn="ctr" fontAlgn="base">
              <a:lnSpc>
                <a:spcPct val="170000"/>
              </a:lnSpc>
            </a:pPr>
            <a:r>
              <a:rPr lang="hi-IN" sz="2400" b="1" i="1" u="sng" dirty="0" smtClean="0">
                <a:solidFill>
                  <a:schemeClr val="tx1"/>
                </a:solidFill>
              </a:rPr>
              <a:t>शैक्षिक </a:t>
            </a:r>
            <a:r>
              <a:rPr lang="hi-IN" sz="2400" b="1" i="1" u="sng" dirty="0" smtClean="0">
                <a:solidFill>
                  <a:schemeClr val="tx1"/>
                </a:solidFill>
              </a:rPr>
              <a:t>अवसरों की समानता की आवश्यकता</a:t>
            </a:r>
            <a:endParaRPr lang="en-US" sz="2400" b="1" i="1" u="sng" dirty="0" smtClean="0">
              <a:solidFill>
                <a:schemeClr val="tx1"/>
              </a:solidFill>
            </a:endParaRPr>
          </a:p>
          <a:p>
            <a:pPr algn="l" fontAlgn="base">
              <a:lnSpc>
                <a:spcPct val="170000"/>
              </a:lnSpc>
              <a:buFont typeface="Wingdings" pitchFamily="2" charset="2"/>
              <a:buChar char="v"/>
            </a:pPr>
            <a:r>
              <a:rPr lang="hi-IN" sz="1800" b="1" dirty="0" smtClean="0">
                <a:solidFill>
                  <a:schemeClr val="tx1"/>
                </a:solidFill>
              </a:rPr>
              <a:t>लोकतन्त्र </a:t>
            </a:r>
            <a:r>
              <a:rPr lang="hi-IN" sz="1800" b="1" dirty="0">
                <a:solidFill>
                  <a:schemeClr val="tx1"/>
                </a:solidFill>
              </a:rPr>
              <a:t>की रक्षा के लिए</a:t>
            </a:r>
            <a:r>
              <a:rPr lang="en-US" sz="1800" b="1" dirty="0">
                <a:solidFill>
                  <a:schemeClr val="tx1"/>
                </a:solidFill>
              </a:rPr>
              <a:t> </a:t>
            </a:r>
          </a:p>
          <a:p>
            <a:pPr algn="l" fontAlgn="base">
              <a:lnSpc>
                <a:spcPct val="170000"/>
              </a:lnSpc>
            </a:pPr>
            <a:r>
              <a:rPr lang="hi-IN" sz="1700" b="1" dirty="0">
                <a:solidFill>
                  <a:schemeClr val="tx1"/>
                </a:solidFill>
              </a:rPr>
              <a:t>लोकतन्त्र की सफलता उसके </a:t>
            </a:r>
            <a:r>
              <a:rPr lang="hi-IN" sz="1700" b="1" dirty="0" smtClean="0">
                <a:solidFill>
                  <a:schemeClr val="tx1"/>
                </a:solidFill>
              </a:rPr>
              <a:t>नागरिकों की योग्यता और क्षमता पर निर्भर करती है</a:t>
            </a:r>
            <a:r>
              <a:rPr lang="en-US" sz="1700" b="1" dirty="0" smtClean="0">
                <a:solidFill>
                  <a:schemeClr val="tx1"/>
                </a:solidFill>
              </a:rPr>
              <a:t>; </a:t>
            </a:r>
            <a:r>
              <a:rPr lang="hi-IN" sz="1700" b="1" dirty="0" smtClean="0">
                <a:solidFill>
                  <a:schemeClr val="tx1"/>
                </a:solidFill>
              </a:rPr>
              <a:t>और </a:t>
            </a:r>
            <a:r>
              <a:rPr lang="hi-IN" sz="1700" b="1" dirty="0" smtClean="0">
                <a:solidFill>
                  <a:schemeClr val="tx1"/>
                </a:solidFill>
              </a:rPr>
              <a:t>वह</a:t>
            </a:r>
            <a:r>
              <a:rPr lang="en-US" sz="1700" b="1" dirty="0" smtClean="0">
                <a:solidFill>
                  <a:schemeClr val="tx1"/>
                </a:solidFill>
              </a:rPr>
              <a:t> </a:t>
            </a:r>
            <a:r>
              <a:rPr lang="hi-IN" sz="1700" b="1" dirty="0" smtClean="0">
                <a:solidFill>
                  <a:schemeClr val="tx1"/>
                </a:solidFill>
              </a:rPr>
              <a:t>निर्भर करती है शिक्षा </a:t>
            </a:r>
            <a:r>
              <a:rPr lang="hi-IN" sz="1700" b="1" dirty="0">
                <a:solidFill>
                  <a:schemeClr val="tx1"/>
                </a:solidFill>
              </a:rPr>
              <a:t>पर। अतः देश के प्रत्येक नागरिक को शिक्षित करना आवश्यक है। </a:t>
            </a:r>
            <a:endParaRPr lang="en-US" sz="1700" b="1" dirty="0" smtClean="0">
              <a:solidFill>
                <a:schemeClr val="tx1"/>
              </a:solidFill>
            </a:endParaRPr>
          </a:p>
          <a:p>
            <a:pPr algn="l" fontAlgn="base">
              <a:lnSpc>
                <a:spcPct val="170000"/>
              </a:lnSpc>
            </a:pPr>
            <a:r>
              <a:rPr lang="hi-IN" sz="1700" b="1" dirty="0" smtClean="0">
                <a:solidFill>
                  <a:schemeClr val="tx1"/>
                </a:solidFill>
              </a:rPr>
              <a:t>इस</a:t>
            </a:r>
            <a:r>
              <a:rPr lang="en-US" sz="1700" b="1" dirty="0">
                <a:solidFill>
                  <a:schemeClr val="tx1"/>
                </a:solidFill>
              </a:rPr>
              <a:t> </a:t>
            </a:r>
            <a:r>
              <a:rPr lang="hi-IN" sz="1700" b="1" dirty="0" smtClean="0">
                <a:solidFill>
                  <a:schemeClr val="tx1"/>
                </a:solidFill>
              </a:rPr>
              <a:t>मार्ग </a:t>
            </a:r>
            <a:r>
              <a:rPr lang="hi-IN" sz="1700" b="1" dirty="0">
                <a:solidFill>
                  <a:schemeClr val="tx1"/>
                </a:solidFill>
              </a:rPr>
              <a:t>में चार बड़ी बाधाएँ हैं</a:t>
            </a:r>
            <a:r>
              <a:rPr lang="en-US" sz="1700" b="1" dirty="0" smtClean="0">
                <a:solidFill>
                  <a:schemeClr val="tx1"/>
                </a:solidFill>
              </a:rPr>
              <a:t>-      </a:t>
            </a:r>
            <a:r>
              <a:rPr lang="en-US" sz="1700" b="1" dirty="0" err="1" smtClean="0">
                <a:solidFill>
                  <a:schemeClr val="tx1"/>
                </a:solidFill>
              </a:rPr>
              <a:t>i</a:t>
            </a:r>
            <a:r>
              <a:rPr lang="en-US" sz="1700" b="1" dirty="0" smtClean="0">
                <a:solidFill>
                  <a:schemeClr val="tx1"/>
                </a:solidFill>
              </a:rPr>
              <a:t>.</a:t>
            </a:r>
            <a:r>
              <a:rPr lang="hi-IN" sz="1700" b="1" dirty="0" smtClean="0">
                <a:solidFill>
                  <a:schemeClr val="tx1"/>
                </a:solidFill>
              </a:rPr>
              <a:t>देश </a:t>
            </a:r>
            <a:r>
              <a:rPr lang="hi-IN" sz="1700" b="1" dirty="0" smtClean="0">
                <a:solidFill>
                  <a:schemeClr val="tx1"/>
                </a:solidFill>
              </a:rPr>
              <a:t>की बढ़ती हुई जनसंख्या </a:t>
            </a:r>
            <a:r>
              <a:rPr lang="en-US" sz="1700" b="1" dirty="0" smtClean="0">
                <a:solidFill>
                  <a:schemeClr val="tx1"/>
                </a:solidFill>
              </a:rPr>
              <a:t>, </a:t>
            </a:r>
            <a:r>
              <a:rPr lang="en-US" sz="1700" b="1" dirty="0" smtClean="0">
                <a:solidFill>
                  <a:schemeClr val="tx1"/>
                </a:solidFill>
              </a:rPr>
              <a:t>         ii.</a:t>
            </a:r>
            <a:r>
              <a:rPr lang="hi-IN" sz="1700" b="1" dirty="0" smtClean="0">
                <a:solidFill>
                  <a:schemeClr val="tx1"/>
                </a:solidFill>
              </a:rPr>
              <a:t>संसाधनों </a:t>
            </a:r>
            <a:r>
              <a:rPr lang="hi-IN" sz="1700" b="1" dirty="0" smtClean="0">
                <a:solidFill>
                  <a:schemeClr val="tx1"/>
                </a:solidFill>
              </a:rPr>
              <a:t>की कमी</a:t>
            </a:r>
            <a:r>
              <a:rPr lang="en-US" sz="1700" b="1" dirty="0">
                <a:solidFill>
                  <a:schemeClr val="tx1"/>
                </a:solidFill>
              </a:rPr>
              <a:t>,</a:t>
            </a:r>
            <a:endParaRPr lang="en-US" sz="1700" b="1" dirty="0" smtClean="0">
              <a:solidFill>
                <a:schemeClr val="tx1"/>
              </a:solidFill>
            </a:endParaRPr>
          </a:p>
          <a:p>
            <a:pPr algn="l" fontAlgn="base">
              <a:lnSpc>
                <a:spcPct val="170000"/>
              </a:lnSpc>
            </a:pPr>
            <a:r>
              <a:rPr lang="en-US" sz="1700" b="1" dirty="0" smtClean="0">
                <a:solidFill>
                  <a:schemeClr val="tx1"/>
                </a:solidFill>
              </a:rPr>
              <a:t>    iii</a:t>
            </a:r>
            <a:r>
              <a:rPr lang="en-US" sz="1700" b="1" dirty="0" smtClean="0">
                <a:solidFill>
                  <a:schemeClr val="tx1"/>
                </a:solidFill>
              </a:rPr>
              <a:t>. </a:t>
            </a:r>
            <a:r>
              <a:rPr lang="hi-IN" sz="1700" b="1" dirty="0" smtClean="0">
                <a:solidFill>
                  <a:schemeClr val="tx1"/>
                </a:solidFill>
              </a:rPr>
              <a:t>जनता का पिछड़ापन और निर्धनता</a:t>
            </a:r>
            <a:r>
              <a:rPr lang="en-US" sz="1700" b="1" dirty="0" smtClean="0">
                <a:solidFill>
                  <a:schemeClr val="tx1"/>
                </a:solidFill>
              </a:rPr>
              <a:t>,</a:t>
            </a:r>
            <a:r>
              <a:rPr lang="hi-IN" sz="1700" b="1" dirty="0" smtClean="0">
                <a:solidFill>
                  <a:schemeClr val="tx1"/>
                </a:solidFill>
              </a:rPr>
              <a:t> अपने बच्चों की शिक्षा की व्यवस्था करने में असमर्थ है।</a:t>
            </a:r>
            <a:endParaRPr lang="en-US" sz="1700" b="1" dirty="0" smtClean="0">
              <a:solidFill>
                <a:schemeClr val="tx1"/>
              </a:solidFill>
            </a:endParaRPr>
          </a:p>
          <a:p>
            <a:pPr algn="l" fontAlgn="base">
              <a:lnSpc>
                <a:spcPct val="170000"/>
              </a:lnSpc>
            </a:pPr>
            <a:r>
              <a:rPr lang="en-US" sz="1700" b="1" dirty="0" smtClean="0">
                <a:solidFill>
                  <a:schemeClr val="tx1"/>
                </a:solidFill>
              </a:rPr>
              <a:t>    iv.</a:t>
            </a:r>
            <a:r>
              <a:rPr lang="hi-IN" sz="1700" b="1" dirty="0" smtClean="0">
                <a:solidFill>
                  <a:schemeClr val="tx1"/>
                </a:solidFill>
              </a:rPr>
              <a:t>एक बड़ी जनसंख्या का दूर</a:t>
            </a:r>
            <a:r>
              <a:rPr lang="en-US" sz="1700" b="1" dirty="0" smtClean="0">
                <a:solidFill>
                  <a:schemeClr val="tx1"/>
                </a:solidFill>
              </a:rPr>
              <a:t>-</a:t>
            </a:r>
            <a:r>
              <a:rPr lang="hi-IN" sz="1700" b="1" dirty="0" smtClean="0">
                <a:solidFill>
                  <a:schemeClr val="tx1"/>
                </a:solidFill>
              </a:rPr>
              <a:t>दराजों</a:t>
            </a:r>
            <a:r>
              <a:rPr lang="en-US" sz="1700" b="1" dirty="0" smtClean="0">
                <a:solidFill>
                  <a:schemeClr val="tx1"/>
                </a:solidFill>
              </a:rPr>
              <a:t>-</a:t>
            </a:r>
            <a:r>
              <a:rPr lang="hi-IN" sz="1700" b="1" dirty="0" smtClean="0">
                <a:solidFill>
                  <a:schemeClr val="tx1"/>
                </a:solidFill>
              </a:rPr>
              <a:t>रेगिस्तानी</a:t>
            </a:r>
            <a:r>
              <a:rPr lang="en-US" sz="1700" b="1" dirty="0" smtClean="0">
                <a:solidFill>
                  <a:schemeClr val="tx1"/>
                </a:solidFill>
              </a:rPr>
              <a:t>, </a:t>
            </a:r>
            <a:r>
              <a:rPr lang="hi-IN" sz="1700" b="1" dirty="0" smtClean="0">
                <a:solidFill>
                  <a:schemeClr val="tx1"/>
                </a:solidFill>
              </a:rPr>
              <a:t>पहाड़ी और जंगली क्षेत्रों में छोटी</a:t>
            </a:r>
            <a:r>
              <a:rPr lang="en-US" sz="1700" b="1" dirty="0" smtClean="0">
                <a:solidFill>
                  <a:schemeClr val="tx1"/>
                </a:solidFill>
              </a:rPr>
              <a:t>-</a:t>
            </a:r>
            <a:r>
              <a:rPr lang="hi-IN" sz="1700" b="1" dirty="0" smtClean="0">
                <a:solidFill>
                  <a:schemeClr val="tx1"/>
                </a:solidFill>
              </a:rPr>
              <a:t>छोटी </a:t>
            </a:r>
            <a:r>
              <a:rPr lang="hi-IN" sz="1700" b="1" dirty="0" smtClean="0">
                <a:solidFill>
                  <a:schemeClr val="tx1"/>
                </a:solidFill>
              </a:rPr>
              <a:t>बस्तियों</a:t>
            </a:r>
            <a:endParaRPr lang="en-US" sz="1700" b="1" dirty="0" smtClean="0">
              <a:solidFill>
                <a:schemeClr val="tx1"/>
              </a:solidFill>
            </a:endParaRPr>
          </a:p>
          <a:p>
            <a:pPr algn="l" fontAlgn="base">
              <a:lnSpc>
                <a:spcPct val="170000"/>
              </a:lnSpc>
            </a:pPr>
            <a:r>
              <a:rPr lang="en-US" sz="1700" b="1" dirty="0" smtClean="0">
                <a:solidFill>
                  <a:schemeClr val="tx1"/>
                </a:solidFill>
              </a:rPr>
              <a:t> </a:t>
            </a:r>
            <a:r>
              <a:rPr lang="en-US" sz="1700" b="1" dirty="0" smtClean="0">
                <a:solidFill>
                  <a:schemeClr val="tx1"/>
                </a:solidFill>
              </a:rPr>
              <a:t>    </a:t>
            </a:r>
            <a:r>
              <a:rPr lang="hi-IN" sz="1700" b="1" dirty="0" smtClean="0">
                <a:solidFill>
                  <a:schemeClr val="tx1"/>
                </a:solidFill>
              </a:rPr>
              <a:t> </a:t>
            </a:r>
            <a:r>
              <a:rPr lang="hi-IN" sz="1700" b="1" dirty="0" smtClean="0">
                <a:solidFill>
                  <a:schemeClr val="tx1"/>
                </a:solidFill>
              </a:rPr>
              <a:t>में रहना</a:t>
            </a:r>
            <a:r>
              <a:rPr lang="hi-IN" sz="1700" b="1" dirty="0" smtClean="0">
                <a:solidFill>
                  <a:schemeClr val="tx1"/>
                </a:solidFill>
              </a:rPr>
              <a:t>।</a:t>
            </a:r>
            <a:endParaRPr lang="en-US" sz="1700" b="1" dirty="0" smtClean="0">
              <a:solidFill>
                <a:schemeClr val="tx1"/>
              </a:solidFill>
            </a:endParaRPr>
          </a:p>
          <a:p>
            <a:pPr algn="l" fontAlgn="base">
              <a:lnSpc>
                <a:spcPct val="170000"/>
              </a:lnSpc>
              <a:buFont typeface="Wingdings" pitchFamily="2" charset="2"/>
              <a:buChar char="q"/>
            </a:pPr>
            <a:r>
              <a:rPr lang="hi-IN" sz="1700" b="1" dirty="0" smtClean="0">
                <a:solidFill>
                  <a:schemeClr val="accent2"/>
                </a:solidFill>
              </a:rPr>
              <a:t>परिणाम यह है कि शिक्षा सर्वसुलभ नहीं है।</a:t>
            </a:r>
            <a:endParaRPr lang="en-US" sz="1700" b="1" dirty="0" smtClean="0">
              <a:solidFill>
                <a:schemeClr val="accent2"/>
              </a:solidFill>
            </a:endParaRPr>
          </a:p>
          <a:p>
            <a:pPr marL="571500" indent="-571500" algn="l" fontAlgn="base"/>
            <a:r>
              <a:rPr lang="en-US" sz="1700" b="1" dirty="0" smtClean="0">
                <a:solidFill>
                  <a:schemeClr val="tx1"/>
                </a:solidFill>
              </a:rPr>
              <a:t> </a:t>
            </a:r>
            <a:endParaRPr lang="en-US" sz="1700" b="1" dirty="0" smtClean="0">
              <a:solidFill>
                <a:schemeClr val="tx1"/>
              </a:solidFill>
            </a:endParaRPr>
          </a:p>
          <a:p>
            <a:pPr marL="571500" indent="-571500" algn="l" fontAlgn="base"/>
            <a:r>
              <a:rPr lang="hi-IN" sz="1700" b="1" dirty="0" smtClean="0">
                <a:solidFill>
                  <a:srgbClr val="FFC000"/>
                </a:solidFill>
              </a:rPr>
              <a:t>अतः </a:t>
            </a:r>
            <a:r>
              <a:rPr lang="hi-IN" sz="1700" b="1" dirty="0" smtClean="0">
                <a:solidFill>
                  <a:srgbClr val="FFC000"/>
                </a:solidFill>
              </a:rPr>
              <a:t>लोकतन्त्र की सफलता के लिए</a:t>
            </a:r>
            <a:r>
              <a:rPr lang="en-US" sz="1700" b="1" dirty="0" smtClean="0">
                <a:solidFill>
                  <a:srgbClr val="FFC000"/>
                </a:solidFill>
              </a:rPr>
              <a:t> </a:t>
            </a:r>
            <a:r>
              <a:rPr lang="hi-IN" sz="1700" b="1" dirty="0" smtClean="0">
                <a:solidFill>
                  <a:srgbClr val="FFC000"/>
                </a:solidFill>
              </a:rPr>
              <a:t>आवश्यक </a:t>
            </a:r>
            <a:r>
              <a:rPr lang="hi-IN" sz="1700" b="1" dirty="0">
                <a:solidFill>
                  <a:srgbClr val="FFC000"/>
                </a:solidFill>
              </a:rPr>
              <a:t>है कि हम उपेक्षित</a:t>
            </a:r>
            <a:r>
              <a:rPr lang="en-US" sz="1700" b="1" dirty="0">
                <a:solidFill>
                  <a:srgbClr val="FFC000"/>
                </a:solidFill>
              </a:rPr>
              <a:t>, </a:t>
            </a:r>
            <a:r>
              <a:rPr lang="hi-IN" sz="1700" b="1" dirty="0">
                <a:solidFill>
                  <a:srgbClr val="FFC000"/>
                </a:solidFill>
              </a:rPr>
              <a:t>निर्धन और </a:t>
            </a:r>
            <a:r>
              <a:rPr lang="hi-IN" sz="1700" b="1" dirty="0" smtClean="0">
                <a:solidFill>
                  <a:srgbClr val="FFC000"/>
                </a:solidFill>
              </a:rPr>
              <a:t>दूर</a:t>
            </a:r>
            <a:r>
              <a:rPr lang="en-US" sz="1700" b="1" dirty="0" smtClean="0">
                <a:solidFill>
                  <a:srgbClr val="FFC000"/>
                </a:solidFill>
              </a:rPr>
              <a:t> </a:t>
            </a:r>
            <a:r>
              <a:rPr lang="hi-IN" sz="1700" b="1" dirty="0" smtClean="0">
                <a:solidFill>
                  <a:srgbClr val="FFC000"/>
                </a:solidFill>
              </a:rPr>
              <a:t>दराज </a:t>
            </a:r>
            <a:r>
              <a:rPr lang="hi-IN" sz="1700" b="1" dirty="0">
                <a:solidFill>
                  <a:srgbClr val="FFC000"/>
                </a:solidFill>
              </a:rPr>
              <a:t>में रहने </a:t>
            </a:r>
            <a:r>
              <a:rPr lang="hi-IN" sz="1700" b="1" dirty="0" smtClean="0">
                <a:solidFill>
                  <a:srgbClr val="FFC000"/>
                </a:solidFill>
              </a:rPr>
              <a:t>वालों</a:t>
            </a:r>
            <a:endParaRPr lang="en-US" sz="1700" b="1" dirty="0" smtClean="0">
              <a:solidFill>
                <a:srgbClr val="FFC000"/>
              </a:solidFill>
            </a:endParaRPr>
          </a:p>
          <a:p>
            <a:pPr marL="571500" indent="-571500" algn="l" fontAlgn="base"/>
            <a:endParaRPr lang="en-US" sz="1700" b="1" dirty="0" smtClean="0">
              <a:solidFill>
                <a:srgbClr val="FFC000"/>
              </a:solidFill>
            </a:endParaRPr>
          </a:p>
          <a:p>
            <a:pPr marL="571500" indent="-571500" algn="l" fontAlgn="base"/>
            <a:r>
              <a:rPr lang="hi-IN" sz="1700" b="1" dirty="0" smtClean="0">
                <a:solidFill>
                  <a:srgbClr val="FFC000"/>
                </a:solidFill>
              </a:rPr>
              <a:t>को</a:t>
            </a:r>
            <a:r>
              <a:rPr lang="en-US" sz="1700" b="1" dirty="0" smtClean="0">
                <a:solidFill>
                  <a:srgbClr val="FFC000"/>
                </a:solidFill>
              </a:rPr>
              <a:t> </a:t>
            </a:r>
            <a:r>
              <a:rPr lang="hi-IN" sz="1700" b="1" dirty="0" smtClean="0">
                <a:solidFill>
                  <a:srgbClr val="FFC000"/>
                </a:solidFill>
              </a:rPr>
              <a:t>शिक्षा </a:t>
            </a:r>
            <a:r>
              <a:rPr lang="hi-IN" sz="1700" b="1" dirty="0" smtClean="0">
                <a:solidFill>
                  <a:srgbClr val="FFC000"/>
                </a:solidFill>
              </a:rPr>
              <a:t>सुविधाएँ प्रदान करें</a:t>
            </a:r>
            <a:r>
              <a:rPr lang="en-US" sz="1700" b="1" dirty="0" smtClean="0">
                <a:solidFill>
                  <a:srgbClr val="FFC000"/>
                </a:solidFill>
              </a:rPr>
              <a:t>, </a:t>
            </a:r>
            <a:r>
              <a:rPr lang="hi-IN" sz="1700" b="1" dirty="0" smtClean="0">
                <a:solidFill>
                  <a:srgbClr val="FFC000"/>
                </a:solidFill>
              </a:rPr>
              <a:t>उनकी सोचने</a:t>
            </a:r>
            <a:r>
              <a:rPr lang="en-US" sz="1700" b="1" dirty="0" smtClean="0">
                <a:solidFill>
                  <a:srgbClr val="FFC000"/>
                </a:solidFill>
              </a:rPr>
              <a:t>-</a:t>
            </a:r>
            <a:r>
              <a:rPr lang="hi-IN" sz="1700" b="1" dirty="0" smtClean="0">
                <a:solidFill>
                  <a:srgbClr val="FFC000"/>
                </a:solidFill>
              </a:rPr>
              <a:t>समझने और निर्णय लेने की शक्ति का विकास करें। </a:t>
            </a:r>
            <a:r>
              <a:rPr lang="hi-IN" sz="1700" b="1" dirty="0" smtClean="0">
                <a:solidFill>
                  <a:srgbClr val="FFC000"/>
                </a:solidFill>
              </a:rPr>
              <a:t>तभी</a:t>
            </a:r>
            <a:r>
              <a:rPr lang="en-US" sz="1700" b="1" dirty="0" smtClean="0">
                <a:solidFill>
                  <a:srgbClr val="FFC000"/>
                </a:solidFill>
              </a:rPr>
              <a:t> </a:t>
            </a:r>
          </a:p>
          <a:p>
            <a:pPr marL="571500" indent="-571500" algn="l" fontAlgn="base"/>
            <a:endParaRPr lang="en-US" sz="1700" b="1" dirty="0" smtClean="0">
              <a:solidFill>
                <a:srgbClr val="FFC000"/>
              </a:solidFill>
            </a:endParaRPr>
          </a:p>
          <a:p>
            <a:pPr marL="571500" indent="-571500" algn="l" fontAlgn="base"/>
            <a:r>
              <a:rPr lang="hi-IN" sz="1700" b="1" dirty="0" smtClean="0">
                <a:solidFill>
                  <a:srgbClr val="FFC000"/>
                </a:solidFill>
              </a:rPr>
              <a:t>देश</a:t>
            </a:r>
            <a:r>
              <a:rPr lang="en-US" sz="1700" b="1" dirty="0" smtClean="0">
                <a:solidFill>
                  <a:srgbClr val="FFC000"/>
                </a:solidFill>
              </a:rPr>
              <a:t> </a:t>
            </a:r>
            <a:r>
              <a:rPr lang="hi-IN" sz="1700" b="1" dirty="0" smtClean="0">
                <a:solidFill>
                  <a:srgbClr val="FFC000"/>
                </a:solidFill>
              </a:rPr>
              <a:t>में</a:t>
            </a:r>
            <a:r>
              <a:rPr lang="en-US" sz="1700" b="1" dirty="0" smtClean="0">
                <a:solidFill>
                  <a:srgbClr val="FFC000"/>
                </a:solidFill>
              </a:rPr>
              <a:t> </a:t>
            </a:r>
            <a:r>
              <a:rPr lang="hi-IN" sz="1700" b="1" dirty="0" smtClean="0">
                <a:solidFill>
                  <a:srgbClr val="FFC000"/>
                </a:solidFill>
              </a:rPr>
              <a:t>लोकतन्त्र </a:t>
            </a:r>
            <a:r>
              <a:rPr lang="hi-IN" sz="1700" b="1" dirty="0" smtClean="0">
                <a:solidFill>
                  <a:srgbClr val="FFC000"/>
                </a:solidFill>
              </a:rPr>
              <a:t>सफल हो सकता है।</a:t>
            </a:r>
            <a:endParaRPr lang="en-US" sz="1700" b="1" dirty="0" smtClean="0">
              <a:solidFill>
                <a:srgbClr val="FFC000"/>
              </a:solidFill>
            </a:endParaRPr>
          </a:p>
          <a:p>
            <a:pPr marL="571500" indent="-571500" algn="l" fontAlgn="base"/>
            <a:r>
              <a:rPr lang="en-US" sz="1700" dirty="0" smtClean="0">
                <a:solidFill>
                  <a:schemeClr val="tx1"/>
                </a:solidFill>
              </a:rPr>
              <a:t> </a:t>
            </a:r>
            <a:r>
              <a:rPr lang="en-US" sz="1700" dirty="0"/>
              <a:t> </a:t>
            </a:r>
          </a:p>
          <a:p>
            <a:endParaRPr lang="en-US" sz="17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lgn="ctr" fontAlgn="base">
              <a:lnSpc>
                <a:spcPct val="150000"/>
              </a:lnSpc>
              <a:buNone/>
            </a:pPr>
            <a:r>
              <a:rPr lang="hi-IN" sz="1800" b="1" i="1" u="sng" dirty="0" smtClean="0"/>
              <a:t>शैक्षिक </a:t>
            </a:r>
            <a:r>
              <a:rPr lang="hi-IN" sz="1800" b="1" i="1" u="sng" dirty="0" smtClean="0"/>
              <a:t>अवसरों की समानता की </a:t>
            </a:r>
            <a:r>
              <a:rPr lang="hi-IN" sz="1800" b="1" i="1" u="sng" dirty="0" smtClean="0"/>
              <a:t>आवश्यकता</a:t>
            </a:r>
            <a:endParaRPr lang="en-US" sz="1800" b="1" dirty="0" smtClean="0"/>
          </a:p>
          <a:p>
            <a:pPr fontAlgn="base">
              <a:lnSpc>
                <a:spcPct val="150000"/>
              </a:lnSpc>
              <a:buFont typeface="Wingdings" pitchFamily="2" charset="2"/>
              <a:buChar char="Ø"/>
            </a:pPr>
            <a:r>
              <a:rPr lang="hi-IN" sz="2000" b="1" dirty="0" smtClean="0"/>
              <a:t>वैयक्तिक </a:t>
            </a:r>
            <a:r>
              <a:rPr lang="hi-IN" sz="2000" b="1" dirty="0"/>
              <a:t>विकास के लिए</a:t>
            </a:r>
            <a:r>
              <a:rPr lang="en-US" sz="2000" b="1" dirty="0"/>
              <a:t> </a:t>
            </a:r>
          </a:p>
          <a:p>
            <a:pPr fontAlgn="base">
              <a:lnSpc>
                <a:spcPct val="150000"/>
              </a:lnSpc>
              <a:buNone/>
            </a:pPr>
            <a:r>
              <a:rPr lang="en-US" sz="1800" dirty="0" smtClean="0"/>
              <a:t>      </a:t>
            </a:r>
            <a:r>
              <a:rPr lang="hi-IN" sz="1800" b="1" dirty="0" smtClean="0"/>
              <a:t>लोकतन्त्र प्रत्येक व्यक्ति को अपने विकास के स्वतन्त्र अवसर</a:t>
            </a:r>
            <a:r>
              <a:rPr lang="en-US" sz="1800" b="1" dirty="0"/>
              <a:t> </a:t>
            </a:r>
            <a:r>
              <a:rPr lang="hi-IN" sz="1800" b="1" dirty="0" smtClean="0"/>
              <a:t>प्रदान करता है। हमारे देश की आधे से अधिक जनसंख्या पिछड़ी है</a:t>
            </a:r>
            <a:r>
              <a:rPr lang="en-US" sz="1800" b="1" dirty="0" smtClean="0"/>
              <a:t>, </a:t>
            </a:r>
            <a:r>
              <a:rPr lang="hi-IN" sz="1800" b="1" dirty="0" smtClean="0"/>
              <a:t>निर्धन है</a:t>
            </a:r>
            <a:r>
              <a:rPr lang="en-US" sz="1800" b="1" dirty="0" smtClean="0"/>
              <a:t>, </a:t>
            </a:r>
            <a:r>
              <a:rPr lang="hi-IN" sz="1800" b="1" dirty="0" smtClean="0"/>
              <a:t>अच्छी शिक्षा से वंचित है। यदि हम अपने देश के प्रत्येक व्यक्ति को अपने विकास के अवसर प्रदान करना चाहते हैं तो पहली आवश्यकता यह है कि सभी को शिक्षा प्राप्त करने के समान अवसर एवं सुविधाएँ प्रदान करें।</a:t>
            </a:r>
            <a:r>
              <a:rPr lang="en-US" sz="1800" b="1" dirty="0" smtClean="0"/>
              <a:t> </a:t>
            </a:r>
          </a:p>
          <a:p>
            <a:pPr fontAlgn="base">
              <a:lnSpc>
                <a:spcPct val="150000"/>
              </a:lnSpc>
              <a:buFont typeface="Wingdings" pitchFamily="2" charset="2"/>
              <a:buChar char="Ø"/>
            </a:pPr>
            <a:endParaRPr lang="en-US" sz="1800" b="1" dirty="0" smtClean="0"/>
          </a:p>
          <a:p>
            <a:pPr fontAlgn="base">
              <a:lnSpc>
                <a:spcPct val="150000"/>
              </a:lnSpc>
              <a:buFont typeface="Wingdings" pitchFamily="2" charset="2"/>
              <a:buChar char="Ø"/>
            </a:pPr>
            <a:r>
              <a:rPr lang="hi-IN" sz="2000" b="1" dirty="0" smtClean="0"/>
              <a:t>वर्ग </a:t>
            </a:r>
            <a:r>
              <a:rPr lang="hi-IN" sz="2000" b="1" dirty="0"/>
              <a:t>भेद की समाप्ति के लिए</a:t>
            </a:r>
            <a:r>
              <a:rPr lang="en-US" sz="2000" b="1" dirty="0"/>
              <a:t> </a:t>
            </a:r>
          </a:p>
          <a:p>
            <a:pPr fontAlgn="base">
              <a:lnSpc>
                <a:spcPct val="150000"/>
              </a:lnSpc>
              <a:buNone/>
            </a:pPr>
            <a:r>
              <a:rPr lang="en-US" sz="1800" b="1" dirty="0" smtClean="0"/>
              <a:t>      </a:t>
            </a:r>
            <a:r>
              <a:rPr lang="hi-IN" sz="1800" b="1" dirty="0" smtClean="0"/>
              <a:t>स्वतन्त्रता </a:t>
            </a:r>
            <a:r>
              <a:rPr lang="hi-IN" sz="1800" b="1" dirty="0"/>
              <a:t>प्राप्ति से पहले हमारे देश में शिक्षा उच्च वर्ग तक सीमित </a:t>
            </a:r>
            <a:r>
              <a:rPr lang="hi-IN" sz="1800" b="1" dirty="0" smtClean="0"/>
              <a:t>थी</a:t>
            </a:r>
            <a:r>
              <a:rPr lang="en-US" sz="1800" b="1" dirty="0" smtClean="0"/>
              <a:t> </a:t>
            </a:r>
            <a:r>
              <a:rPr lang="hi-IN" sz="1800" b="1" dirty="0" smtClean="0"/>
              <a:t>। लोकतन्त्र </a:t>
            </a:r>
            <a:r>
              <a:rPr lang="hi-IN" sz="1800" b="1" dirty="0"/>
              <a:t>इस प्रकार के सामाजिक </a:t>
            </a:r>
            <a:r>
              <a:rPr lang="hi-IN" sz="1800" b="1" dirty="0" smtClean="0"/>
              <a:t>वर्ग </a:t>
            </a:r>
            <a:r>
              <a:rPr lang="hi-IN" sz="1800" b="1" dirty="0"/>
              <a:t>भेद का विरोधी है। इस </a:t>
            </a:r>
            <a:r>
              <a:rPr lang="hi-IN" sz="1800" b="1" dirty="0" smtClean="0"/>
              <a:t>वर्ग भेद की समाप्ति </a:t>
            </a:r>
            <a:r>
              <a:rPr lang="hi-IN" sz="1800" b="1" dirty="0"/>
              <a:t>के लिए सभी वर्गों के बच्चों एवं युवकों को शिक्षा प्राप्त करने के समान अवसर एवं सुविधाएँ प्राप्त कराना आवश्यक है। हमारे संविधान के अनुच्छेद</a:t>
            </a:r>
            <a:r>
              <a:rPr lang="en-US" sz="1800" b="1" dirty="0"/>
              <a:t> 29 </a:t>
            </a:r>
            <a:r>
              <a:rPr lang="hi-IN" sz="1800" b="1" dirty="0"/>
              <a:t>में स्पष्ट रूप से घोषणा की गई है कि राज्य द्वारा पोषित अथवा आर्थिक सहायता प्राप्त किसी भी शिक्षा संस्था में किसी भी नागरिक को धर्म</a:t>
            </a:r>
            <a:r>
              <a:rPr lang="en-US" sz="1800" b="1" dirty="0"/>
              <a:t>, </a:t>
            </a:r>
            <a:r>
              <a:rPr lang="hi-IN" sz="1800" b="1" dirty="0"/>
              <a:t>मूल</a:t>
            </a:r>
            <a:r>
              <a:rPr lang="en-US" sz="1800" b="1" dirty="0"/>
              <a:t>, </a:t>
            </a:r>
            <a:r>
              <a:rPr lang="hi-IN" sz="1800" b="1" dirty="0"/>
              <a:t>वंश अथवा जाति के आधार पर प्रवेश से वंचित नहीं किया जाएगा।</a:t>
            </a:r>
            <a:endParaRPr lang="en-US" sz="1800" b="1" dirty="0"/>
          </a:p>
          <a:p>
            <a:pPr fontAlgn="base">
              <a:buFont typeface="Wingdings" pitchFamily="2" charset="2"/>
              <a:buChar char="Ø"/>
            </a:pPr>
            <a:endParaRPr lang="en-US" sz="1800" dirty="0"/>
          </a:p>
          <a:p>
            <a:pPr fontAlgn="base">
              <a:buNone/>
            </a:pPr>
            <a:r>
              <a:rPr lang="en-US" sz="1800" dirty="0" smtClean="0"/>
              <a:t>     </a:t>
            </a:r>
            <a:endParaRPr lang="en-US" sz="1800" dirty="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370975"/>
          </a:xfrm>
          <a:prstGeom prst="rect">
            <a:avLst/>
          </a:prstGeom>
        </p:spPr>
        <p:txBody>
          <a:bodyPr wrap="square">
            <a:spAutoFit/>
          </a:bodyPr>
          <a:lstStyle/>
          <a:p>
            <a:pPr fontAlgn="base">
              <a:buFont typeface="Wingdings" pitchFamily="2" charset="2"/>
              <a:buChar char="Ø"/>
            </a:pPr>
            <a:endParaRPr lang="en-US" b="1" dirty="0" smtClean="0"/>
          </a:p>
          <a:p>
            <a:pPr algn="ctr" fontAlgn="base"/>
            <a:r>
              <a:rPr lang="hi-IN" b="1" i="1" u="sng" dirty="0" smtClean="0"/>
              <a:t>शैक्षिक अवसरों की समानता की आवश्यकता</a:t>
            </a:r>
            <a:endParaRPr lang="en-US" b="1" dirty="0" smtClean="0"/>
          </a:p>
          <a:p>
            <a:pPr fontAlgn="base">
              <a:lnSpc>
                <a:spcPct val="150000"/>
              </a:lnSpc>
              <a:buFont typeface="Wingdings" pitchFamily="2" charset="2"/>
              <a:buChar char="Ø"/>
            </a:pPr>
            <a:r>
              <a:rPr lang="hi-IN" sz="2000" b="1" dirty="0" smtClean="0"/>
              <a:t>समाज </a:t>
            </a:r>
            <a:r>
              <a:rPr lang="hi-IN" sz="2000" b="1" dirty="0" smtClean="0"/>
              <a:t>के उन्नयन के लिए</a:t>
            </a:r>
            <a:r>
              <a:rPr lang="en-US" sz="2000" b="1" dirty="0" smtClean="0"/>
              <a:t> </a:t>
            </a:r>
          </a:p>
          <a:p>
            <a:pPr fontAlgn="base">
              <a:lnSpc>
                <a:spcPct val="150000"/>
              </a:lnSpc>
              <a:buNone/>
            </a:pPr>
            <a:r>
              <a:rPr lang="en-US" b="1" dirty="0" smtClean="0"/>
              <a:t>      </a:t>
            </a:r>
            <a:r>
              <a:rPr lang="hi-IN" b="1" dirty="0" smtClean="0"/>
              <a:t>लोकतन्त्र पूरे राष्ट्र को एक समाज मानता है और उसे सभ्य एवं सुसंस्कृत समाज के रूप में </a:t>
            </a:r>
            <a:r>
              <a:rPr lang="hi-IN" b="1" dirty="0" smtClean="0"/>
              <a:t>विकसित</a:t>
            </a:r>
            <a:r>
              <a:rPr lang="en-US" b="1" dirty="0" smtClean="0"/>
              <a:t> </a:t>
            </a:r>
            <a:r>
              <a:rPr lang="hi-IN" b="1" dirty="0" smtClean="0"/>
              <a:t>करने </a:t>
            </a:r>
            <a:r>
              <a:rPr lang="hi-IN" b="1" dirty="0" smtClean="0"/>
              <a:t>में विश्वास करता है और यह तब तक सम्भव नहीं है जब तक देश के प्रत्येक नागरिक को शिक्षित नहीं किया जाता। इसके लिए हमारे देश में शैक्षिक अवसरों की समानता की बहुत आवश्यकता है</a:t>
            </a:r>
            <a:r>
              <a:rPr lang="hi-IN" b="1" dirty="0" smtClean="0"/>
              <a:t>।</a:t>
            </a:r>
            <a:endParaRPr lang="en-US" b="1" dirty="0" smtClean="0"/>
          </a:p>
          <a:p>
            <a:pPr fontAlgn="base">
              <a:lnSpc>
                <a:spcPct val="150000"/>
              </a:lnSpc>
              <a:buNone/>
            </a:pPr>
            <a:endParaRPr lang="en-US" b="1" dirty="0" smtClean="0"/>
          </a:p>
          <a:p>
            <a:pPr fontAlgn="base">
              <a:lnSpc>
                <a:spcPct val="150000"/>
              </a:lnSpc>
              <a:buFont typeface="Wingdings" pitchFamily="2" charset="2"/>
              <a:buChar char="Ø"/>
            </a:pPr>
            <a:r>
              <a:rPr lang="hi-IN" sz="2000" b="1" dirty="0" smtClean="0"/>
              <a:t>राष्ट्र के आर्थिक विकास के लिए</a:t>
            </a:r>
            <a:r>
              <a:rPr lang="en-US" sz="2000" b="1" dirty="0" smtClean="0"/>
              <a:t> </a:t>
            </a:r>
          </a:p>
          <a:p>
            <a:pPr fontAlgn="base">
              <a:lnSpc>
                <a:spcPct val="150000"/>
              </a:lnSpc>
              <a:buNone/>
            </a:pPr>
            <a:r>
              <a:rPr lang="en-US" b="1" dirty="0" smtClean="0"/>
              <a:t>      </a:t>
            </a:r>
            <a:r>
              <a:rPr lang="hi-IN" b="1" dirty="0" smtClean="0"/>
              <a:t>किसी राष्ट्र का आर्थिक विकास दो तत्त्वों पर निर्भर करता है</a:t>
            </a:r>
            <a:r>
              <a:rPr lang="en-US" b="1" dirty="0" smtClean="0"/>
              <a:t>-</a:t>
            </a:r>
            <a:r>
              <a:rPr lang="hi-IN" b="1" dirty="0" smtClean="0"/>
              <a:t>प्राकृतिक संसाधन और मानव संसाधन । प्राकृतिक संसाधन तो प्रकृति की देन है</a:t>
            </a:r>
            <a:r>
              <a:rPr lang="en-US" b="1" dirty="0" smtClean="0"/>
              <a:t>, </a:t>
            </a:r>
            <a:r>
              <a:rPr lang="hi-IN" b="1" dirty="0" smtClean="0"/>
              <a:t>परन्तु मानव संसाधन का विकास शिक्षा द्वारा होता है। और जिस राष्ट्र में जितनी अधिक और उत्तम प्रकार की शिक्षा की व्यवस्था होती है</a:t>
            </a:r>
            <a:r>
              <a:rPr lang="en-US" b="1" dirty="0" smtClean="0"/>
              <a:t>, </a:t>
            </a:r>
            <a:r>
              <a:rPr lang="hi-IN" b="1" dirty="0" smtClean="0"/>
              <a:t>वह राष्ट्र उतनी ही तेजी से आर्थिक विकास करता है। अतः आवश्यक है कि हम जिन तक शिक्षा नहीं पहुँचा पा रहे हैं उन तक शिक्षा पहुँचाएँ</a:t>
            </a:r>
            <a:r>
              <a:rPr lang="en-US" b="1" dirty="0" smtClean="0"/>
              <a:t>, </a:t>
            </a:r>
            <a:r>
              <a:rPr lang="hi-IN" b="1" dirty="0" smtClean="0"/>
              <a:t>और उनके शिक्षा प्राप्त करने के मार्ग में जो कठिनाइयाँ आएँ उन्हें दूर करें। यही शैक्षिक अवसरों की समानता का अर्थ है।</a:t>
            </a:r>
            <a:endParaRPr 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533400"/>
          </a:xfrm>
        </p:spPr>
        <p:txBody>
          <a:bodyPr>
            <a:normAutofit fontScale="90000"/>
          </a:bodyPr>
          <a:lstStyle/>
          <a:p>
            <a:r>
              <a:rPr lang="en-US" sz="3100" b="1" dirty="0" smtClean="0"/>
              <a:t/>
            </a:r>
            <a:br>
              <a:rPr lang="en-US" sz="3100" b="1" dirty="0" smtClean="0"/>
            </a:br>
            <a:r>
              <a:rPr lang="en-US" sz="3100" b="1" dirty="0" smtClean="0"/>
              <a:t/>
            </a:r>
            <a:br>
              <a:rPr lang="en-US" sz="3100" b="1" dirty="0" smtClean="0"/>
            </a:br>
            <a:r>
              <a:rPr lang="hi-IN" sz="2700" b="1" dirty="0" smtClean="0"/>
              <a:t>भारत </a:t>
            </a:r>
            <a:r>
              <a:rPr lang="hi-IN" sz="2700" b="1" dirty="0"/>
              <a:t>में शैक्षिक अवसरों की समानता की लाने के </a:t>
            </a:r>
            <a:r>
              <a:rPr lang="hi-IN" sz="2700" b="1" dirty="0" smtClean="0"/>
              <a:t>उपाय</a:t>
            </a:r>
            <a:r>
              <a:rPr lang="en-US" sz="2700" b="1" dirty="0" smtClean="0"/>
              <a:t>/</a:t>
            </a:r>
            <a:r>
              <a:rPr lang="hi-IN" sz="2700" b="1" dirty="0"/>
              <a:t> आयोग 	</a:t>
            </a:r>
            <a:r>
              <a:rPr lang="en-US" dirty="0"/>
              <a:t/>
            </a:r>
            <a:br>
              <a:rPr lang="en-US" dirty="0"/>
            </a:br>
            <a:endParaRPr lang="en-US" dirty="0"/>
          </a:p>
        </p:txBody>
      </p:sp>
      <p:sp>
        <p:nvSpPr>
          <p:cNvPr id="3" name="Subtitle 2"/>
          <p:cNvSpPr>
            <a:spLocks noGrp="1"/>
          </p:cNvSpPr>
          <p:nvPr>
            <p:ph type="subTitle" idx="1"/>
          </p:nvPr>
        </p:nvSpPr>
        <p:spPr>
          <a:xfrm>
            <a:off x="0" y="0"/>
            <a:ext cx="9144000" cy="6858000"/>
          </a:xfrm>
        </p:spPr>
        <p:txBody>
          <a:bodyPr>
            <a:normAutofit fontScale="32500" lnSpcReduction="20000"/>
          </a:bodyPr>
          <a:lstStyle/>
          <a:p>
            <a:pPr algn="ctr" fontAlgn="base">
              <a:buFont typeface="Wingdings" pitchFamily="2" charset="2"/>
              <a:buChar char="v"/>
            </a:pPr>
            <a:r>
              <a:rPr lang="hi-IN" sz="5500" b="1" dirty="0">
                <a:hlinkClick r:id="rId2"/>
              </a:rPr>
              <a:t>कोठारी आयोग</a:t>
            </a:r>
            <a:r>
              <a:rPr lang="en-US" sz="5500" b="1" dirty="0">
                <a:hlinkClick r:id="rId2"/>
              </a:rPr>
              <a:t> (1964-66) </a:t>
            </a:r>
            <a:r>
              <a:rPr lang="hi-IN" sz="5500" b="1" dirty="0">
                <a:hlinkClick r:id="rId2"/>
              </a:rPr>
              <a:t>के </a:t>
            </a:r>
            <a:r>
              <a:rPr lang="hi-IN" sz="5500" b="1" dirty="0" smtClean="0">
                <a:hlinkClick r:id="rId2"/>
              </a:rPr>
              <a:t>सुझाव</a:t>
            </a:r>
            <a:endParaRPr lang="en-US" sz="5500" b="1" dirty="0"/>
          </a:p>
          <a:p>
            <a:pPr algn="l" fontAlgn="base">
              <a:lnSpc>
                <a:spcPct val="170000"/>
              </a:lnSpc>
            </a:pPr>
            <a:r>
              <a:rPr lang="en-US" sz="3700" b="1" dirty="0" smtClean="0">
                <a:solidFill>
                  <a:schemeClr val="tx1"/>
                </a:solidFill>
              </a:rPr>
              <a:t>1.</a:t>
            </a:r>
            <a:r>
              <a:rPr lang="hi-IN" sz="4900" b="1" dirty="0" smtClean="0">
                <a:solidFill>
                  <a:schemeClr val="tx1"/>
                </a:solidFill>
              </a:rPr>
              <a:t>कक्षा</a:t>
            </a:r>
            <a:r>
              <a:rPr lang="en-US" sz="4900" b="1" dirty="0" smtClean="0">
                <a:solidFill>
                  <a:schemeClr val="tx1"/>
                </a:solidFill>
              </a:rPr>
              <a:t> 1 </a:t>
            </a:r>
            <a:r>
              <a:rPr lang="hi-IN" sz="4900" b="1" dirty="0" smtClean="0">
                <a:solidFill>
                  <a:schemeClr val="tx1"/>
                </a:solidFill>
              </a:rPr>
              <a:t>से कक्षा</a:t>
            </a:r>
            <a:r>
              <a:rPr lang="en-US" sz="4900" b="1" dirty="0" smtClean="0">
                <a:solidFill>
                  <a:schemeClr val="tx1"/>
                </a:solidFill>
              </a:rPr>
              <a:t> 8 </a:t>
            </a:r>
            <a:r>
              <a:rPr lang="hi-IN" sz="4900" b="1" dirty="0" smtClean="0">
                <a:solidFill>
                  <a:schemeClr val="tx1"/>
                </a:solidFill>
              </a:rPr>
              <a:t>तक की शिक्षा अनिवार्य एवं निःशुल्क की जाए</a:t>
            </a:r>
            <a:endParaRPr lang="en-US" sz="4900" b="1" dirty="0" smtClean="0">
              <a:solidFill>
                <a:schemeClr val="tx1"/>
              </a:solidFill>
            </a:endParaRPr>
          </a:p>
          <a:p>
            <a:pPr algn="l" fontAlgn="base">
              <a:lnSpc>
                <a:spcPct val="170000"/>
              </a:lnSpc>
            </a:pPr>
            <a:r>
              <a:rPr lang="en-US" sz="4900" b="1" dirty="0" smtClean="0">
                <a:solidFill>
                  <a:schemeClr val="tx1"/>
                </a:solidFill>
              </a:rPr>
              <a:t>2.</a:t>
            </a:r>
            <a:r>
              <a:rPr lang="hi-IN" sz="4900" b="1" dirty="0" smtClean="0">
                <a:solidFill>
                  <a:schemeClr val="tx1"/>
                </a:solidFill>
              </a:rPr>
              <a:t>प्राथमिक स्तर पर छात्रों को पाठ्यपुस्तकें</a:t>
            </a:r>
            <a:r>
              <a:rPr lang="en-US" sz="4900" b="1" dirty="0" smtClean="0">
                <a:solidFill>
                  <a:schemeClr val="tx1"/>
                </a:solidFill>
              </a:rPr>
              <a:t>, </a:t>
            </a:r>
            <a:r>
              <a:rPr lang="hi-IN" sz="4900" b="1" dirty="0" smtClean="0">
                <a:solidFill>
                  <a:schemeClr val="tx1"/>
                </a:solidFill>
              </a:rPr>
              <a:t>लेखन सामग्री और मध्याह्न भोजन निःशुल्क दिया जाए।</a:t>
            </a:r>
            <a:endParaRPr lang="en-US" sz="4900" b="1" dirty="0" smtClean="0">
              <a:solidFill>
                <a:schemeClr val="tx1"/>
              </a:solidFill>
            </a:endParaRPr>
          </a:p>
          <a:p>
            <a:pPr algn="l" fontAlgn="base">
              <a:lnSpc>
                <a:spcPct val="170000"/>
              </a:lnSpc>
            </a:pPr>
            <a:r>
              <a:rPr lang="en-US" sz="4900" b="1" dirty="0" smtClean="0">
                <a:solidFill>
                  <a:schemeClr val="tx1"/>
                </a:solidFill>
              </a:rPr>
              <a:t>3.</a:t>
            </a:r>
            <a:r>
              <a:rPr lang="en-US" sz="4900" b="1" dirty="0" smtClean="0">
                <a:solidFill>
                  <a:schemeClr val="tx1"/>
                </a:solidFill>
              </a:rPr>
              <a:t> </a:t>
            </a:r>
            <a:r>
              <a:rPr lang="hi-IN" sz="4900" b="1" dirty="0" smtClean="0">
                <a:solidFill>
                  <a:schemeClr val="tx1"/>
                </a:solidFill>
              </a:rPr>
              <a:t>पिछड़े वर्ग</a:t>
            </a:r>
            <a:r>
              <a:rPr lang="en-US" sz="4900" b="1" dirty="0" smtClean="0">
                <a:solidFill>
                  <a:schemeClr val="tx1"/>
                </a:solidFill>
              </a:rPr>
              <a:t>, </a:t>
            </a:r>
            <a:r>
              <a:rPr lang="hi-IN" sz="4900" b="1" dirty="0" smtClean="0">
                <a:solidFill>
                  <a:schemeClr val="tx1"/>
                </a:solidFill>
              </a:rPr>
              <a:t>अल्पसंख्यक वर्ग</a:t>
            </a:r>
            <a:r>
              <a:rPr lang="en-US" sz="4900" b="1" dirty="0" smtClean="0">
                <a:solidFill>
                  <a:schemeClr val="tx1"/>
                </a:solidFill>
              </a:rPr>
              <a:t>, </a:t>
            </a:r>
            <a:r>
              <a:rPr lang="hi-IN" sz="4900" b="1" dirty="0" smtClean="0">
                <a:solidFill>
                  <a:schemeClr val="tx1"/>
                </a:solidFill>
              </a:rPr>
              <a:t>अनुसूचित जाति और अनुसूचित जनजातियों के बच्चों की शिक्षा के लिए </a:t>
            </a:r>
            <a:r>
              <a:rPr lang="en-US" sz="4900" b="1" dirty="0" smtClean="0">
                <a:solidFill>
                  <a:schemeClr val="tx1"/>
                </a:solidFill>
              </a:rPr>
              <a:t>   </a:t>
            </a:r>
          </a:p>
          <a:p>
            <a:pPr algn="l" fontAlgn="base">
              <a:lnSpc>
                <a:spcPct val="170000"/>
              </a:lnSpc>
            </a:pPr>
            <a:r>
              <a:rPr lang="en-US" sz="4900" b="1" dirty="0" smtClean="0">
                <a:solidFill>
                  <a:schemeClr val="tx1"/>
                </a:solidFill>
              </a:rPr>
              <a:t>      </a:t>
            </a:r>
            <a:r>
              <a:rPr lang="hi-IN" sz="4900" b="1" dirty="0" smtClean="0">
                <a:solidFill>
                  <a:schemeClr val="tx1"/>
                </a:solidFill>
              </a:rPr>
              <a:t>विशेष व्यवस्था की जाए और कबीलों के बच्चों के लिए आवासीय आश्रम स्कूल खोले जाएँ।</a:t>
            </a:r>
            <a:endParaRPr lang="en-US" sz="4900" b="1" dirty="0" smtClean="0">
              <a:solidFill>
                <a:schemeClr val="tx1"/>
              </a:solidFill>
            </a:endParaRPr>
          </a:p>
          <a:p>
            <a:pPr algn="l" fontAlgn="base">
              <a:lnSpc>
                <a:spcPct val="170000"/>
              </a:lnSpc>
            </a:pPr>
            <a:r>
              <a:rPr lang="en-US" sz="4900" b="1" dirty="0" smtClean="0">
                <a:solidFill>
                  <a:schemeClr val="tx1"/>
                </a:solidFill>
              </a:rPr>
              <a:t>4.</a:t>
            </a:r>
            <a:r>
              <a:rPr lang="en-US" sz="4900" b="1" dirty="0" smtClean="0">
                <a:solidFill>
                  <a:schemeClr val="tx1"/>
                </a:solidFill>
              </a:rPr>
              <a:t> </a:t>
            </a:r>
            <a:r>
              <a:rPr lang="hi-IN" sz="4900" b="1" dirty="0" smtClean="0">
                <a:solidFill>
                  <a:schemeClr val="tx1"/>
                </a:solidFill>
              </a:rPr>
              <a:t>मन्द बुद्धि और विकलांग बालकों के लिए अलग से स्कूल खोले जाएँ</a:t>
            </a:r>
            <a:r>
              <a:rPr lang="en-US" sz="4900" b="1" dirty="0" smtClean="0">
                <a:solidFill>
                  <a:schemeClr val="tx1"/>
                </a:solidFill>
              </a:rPr>
              <a:t>, </a:t>
            </a:r>
            <a:r>
              <a:rPr lang="hi-IN" sz="4900" b="1" dirty="0" smtClean="0">
                <a:solidFill>
                  <a:schemeClr val="tx1"/>
                </a:solidFill>
              </a:rPr>
              <a:t>इनमें विशेष प्रशिक्षण प्राप्त शिक्षकों </a:t>
            </a:r>
            <a:r>
              <a:rPr lang="en-US" sz="4900" b="1" dirty="0" smtClean="0">
                <a:solidFill>
                  <a:schemeClr val="tx1"/>
                </a:solidFill>
              </a:rPr>
              <a:t>  </a:t>
            </a:r>
            <a:r>
              <a:rPr lang="hi-IN" sz="4900" b="1" dirty="0" smtClean="0">
                <a:solidFill>
                  <a:schemeClr val="tx1"/>
                </a:solidFill>
              </a:rPr>
              <a:t>की नियुक्ति की </a:t>
            </a:r>
            <a:r>
              <a:rPr lang="en-US" sz="4900" b="1" dirty="0" smtClean="0">
                <a:solidFill>
                  <a:schemeClr val="tx1"/>
                </a:solidFill>
              </a:rPr>
              <a:t> </a:t>
            </a:r>
            <a:r>
              <a:rPr lang="hi-IN" sz="4900" b="1" dirty="0" smtClean="0">
                <a:solidFill>
                  <a:schemeClr val="tx1"/>
                </a:solidFill>
              </a:rPr>
              <a:t>जाए।</a:t>
            </a:r>
            <a:endParaRPr lang="en-US" sz="4900" b="1" dirty="0" smtClean="0">
              <a:solidFill>
                <a:schemeClr val="tx1"/>
              </a:solidFill>
            </a:endParaRPr>
          </a:p>
          <a:p>
            <a:pPr algn="l" fontAlgn="base">
              <a:lnSpc>
                <a:spcPct val="170000"/>
              </a:lnSpc>
            </a:pPr>
            <a:r>
              <a:rPr lang="en-US" sz="4900" b="1" dirty="0" smtClean="0">
                <a:solidFill>
                  <a:schemeClr val="tx1"/>
                </a:solidFill>
              </a:rPr>
              <a:t>5.</a:t>
            </a:r>
            <a:r>
              <a:rPr lang="hi-IN" sz="4900" b="1" dirty="0" smtClean="0">
                <a:solidFill>
                  <a:schemeClr val="tx1"/>
                </a:solidFill>
              </a:rPr>
              <a:t>माध्यमिक एवं उच्च शिक्षा के</a:t>
            </a:r>
            <a:r>
              <a:rPr lang="en-US" sz="4900" b="1" dirty="0" smtClean="0">
                <a:solidFill>
                  <a:schemeClr val="tx1"/>
                </a:solidFill>
              </a:rPr>
              <a:t> </a:t>
            </a:r>
            <a:r>
              <a:rPr lang="hi-IN" sz="4900" b="1" dirty="0" smtClean="0">
                <a:solidFill>
                  <a:schemeClr val="tx1"/>
                </a:solidFill>
              </a:rPr>
              <a:t>लिए </a:t>
            </a:r>
            <a:r>
              <a:rPr lang="hi-IN" sz="4900" b="1" dirty="0" smtClean="0">
                <a:solidFill>
                  <a:schemeClr val="tx1"/>
                </a:solidFill>
              </a:rPr>
              <a:t>निर्धन छात्रों को शुल्क मुक्त किया जाए।</a:t>
            </a:r>
            <a:endParaRPr lang="en-US" sz="4900" b="1" dirty="0" smtClean="0">
              <a:solidFill>
                <a:schemeClr val="tx1"/>
              </a:solidFill>
            </a:endParaRPr>
          </a:p>
          <a:p>
            <a:pPr algn="l" fontAlgn="base">
              <a:lnSpc>
                <a:spcPct val="170000"/>
              </a:lnSpc>
            </a:pPr>
            <a:r>
              <a:rPr lang="en-US" sz="4900" b="1" dirty="0" smtClean="0">
                <a:solidFill>
                  <a:schemeClr val="tx1"/>
                </a:solidFill>
              </a:rPr>
              <a:t>6.</a:t>
            </a:r>
            <a:r>
              <a:rPr lang="hi-IN" sz="4900" b="1" dirty="0" smtClean="0">
                <a:solidFill>
                  <a:schemeClr val="tx1"/>
                </a:solidFill>
              </a:rPr>
              <a:t>माध्यमिक एवं उच्च शिक्षा स्तर के विद्यालयों एवं महाविद्यालयों में बुक बैंक योजना लागू की जाए।</a:t>
            </a:r>
            <a:endParaRPr lang="en-US" sz="4900" b="1" dirty="0" smtClean="0">
              <a:solidFill>
                <a:schemeClr val="tx1"/>
              </a:solidFill>
            </a:endParaRPr>
          </a:p>
          <a:p>
            <a:pPr algn="l" fontAlgn="base">
              <a:lnSpc>
                <a:spcPct val="170000"/>
              </a:lnSpc>
            </a:pPr>
            <a:r>
              <a:rPr lang="en-US" sz="4900" b="1" dirty="0" smtClean="0">
                <a:solidFill>
                  <a:schemeClr val="tx1"/>
                </a:solidFill>
              </a:rPr>
              <a:t>7.</a:t>
            </a:r>
            <a:r>
              <a:rPr lang="hi-IN" sz="4900" b="1" dirty="0" smtClean="0">
                <a:solidFill>
                  <a:schemeClr val="tx1"/>
                </a:solidFill>
              </a:rPr>
              <a:t>माध्यमिक एवं उच्च शिक्षा के निर्धन एवं योग्य छात्रों को पुस्तकें क्रय करने के लिए आर्थिक सहायता दी जाए।</a:t>
            </a:r>
            <a:endParaRPr lang="en-US" sz="4900" b="1" dirty="0" smtClean="0">
              <a:solidFill>
                <a:schemeClr val="tx1"/>
              </a:solidFill>
            </a:endParaRPr>
          </a:p>
          <a:p>
            <a:pPr algn="l" fontAlgn="base">
              <a:lnSpc>
                <a:spcPct val="170000"/>
              </a:lnSpc>
            </a:pPr>
            <a:r>
              <a:rPr lang="en-US" sz="4900" b="1" dirty="0" smtClean="0">
                <a:solidFill>
                  <a:schemeClr val="tx1"/>
                </a:solidFill>
              </a:rPr>
              <a:t>8.</a:t>
            </a:r>
            <a:r>
              <a:rPr lang="hi-IN" sz="4900" b="1" dirty="0" smtClean="0">
                <a:solidFill>
                  <a:schemeClr val="tx1"/>
                </a:solidFill>
              </a:rPr>
              <a:t>शिक्षा के प्रत्येक स्तर पर विभिन्न छात्रवृत्तियों की समुचित व्यवस्था की जाए और व्यावसायिक स्कूल</a:t>
            </a:r>
            <a:r>
              <a:rPr lang="en-US" sz="4900" b="1" dirty="0" smtClean="0">
                <a:solidFill>
                  <a:schemeClr val="tx1"/>
                </a:solidFill>
              </a:rPr>
              <a:t>-</a:t>
            </a:r>
            <a:r>
              <a:rPr lang="hi-IN" sz="4900" b="1" dirty="0" smtClean="0">
                <a:solidFill>
                  <a:schemeClr val="tx1"/>
                </a:solidFill>
              </a:rPr>
              <a:t>कॉलिजों में सामान्य स्कूल कॉलिजों की अपेक्षा अधिक छात्रवृत्तियों की व्यवस्था की जाए।</a:t>
            </a:r>
            <a:endParaRPr lang="en-US" sz="4900" b="1" dirty="0" smtClean="0">
              <a:solidFill>
                <a:schemeClr val="tx1"/>
              </a:solidFill>
            </a:endParaRPr>
          </a:p>
          <a:p>
            <a:pPr algn="l" fontAlgn="base">
              <a:lnSpc>
                <a:spcPct val="170000"/>
              </a:lnSpc>
            </a:pPr>
            <a:r>
              <a:rPr lang="en-US" sz="4900" b="1" dirty="0" smtClean="0">
                <a:solidFill>
                  <a:schemeClr val="tx1"/>
                </a:solidFill>
              </a:rPr>
              <a:t>9.</a:t>
            </a:r>
            <a:r>
              <a:rPr lang="hi-IN" sz="4900" b="1" dirty="0" smtClean="0">
                <a:solidFill>
                  <a:schemeClr val="tx1"/>
                </a:solidFill>
              </a:rPr>
              <a:t>उच्च शिक्षा स्तर पर निर्धन और मेधावी छात्रों</a:t>
            </a:r>
            <a:r>
              <a:rPr lang="en-US" sz="4900" b="1" dirty="0" smtClean="0">
                <a:solidFill>
                  <a:schemeClr val="tx1"/>
                </a:solidFill>
              </a:rPr>
              <a:t>, </a:t>
            </a:r>
            <a:r>
              <a:rPr lang="hi-IN" sz="4900" b="1" dirty="0" smtClean="0">
                <a:solidFill>
                  <a:schemeClr val="tx1"/>
                </a:solidFill>
              </a:rPr>
              <a:t>विशेषकर विज्ञान एवं तकनीकी वर्ग के छात्रों को छात्रवृत्तियाँ दी जाएँ।</a:t>
            </a:r>
            <a:endParaRPr lang="en-US" sz="4900" b="1" dirty="0" smtClean="0">
              <a:solidFill>
                <a:schemeClr val="tx1"/>
              </a:solidFill>
            </a:endParaRPr>
          </a:p>
          <a:p>
            <a:pPr algn="l" fontAlgn="base">
              <a:lnSpc>
                <a:spcPct val="170000"/>
              </a:lnSpc>
            </a:pPr>
            <a:r>
              <a:rPr lang="en-US" sz="4900" b="1" dirty="0" smtClean="0">
                <a:solidFill>
                  <a:schemeClr val="tx1"/>
                </a:solidFill>
              </a:rPr>
              <a:t>10.</a:t>
            </a:r>
            <a:r>
              <a:rPr lang="hi-IN" sz="4900" b="1" dirty="0" smtClean="0">
                <a:solidFill>
                  <a:schemeClr val="tx1"/>
                </a:solidFill>
              </a:rPr>
              <a:t>दूर</a:t>
            </a:r>
            <a:r>
              <a:rPr lang="en-US" sz="4900" b="1" dirty="0" smtClean="0">
                <a:solidFill>
                  <a:schemeClr val="tx1"/>
                </a:solidFill>
              </a:rPr>
              <a:t>-</a:t>
            </a:r>
            <a:r>
              <a:rPr lang="hi-IN" sz="4900" b="1" dirty="0" smtClean="0">
                <a:solidFill>
                  <a:schemeClr val="tx1"/>
                </a:solidFill>
              </a:rPr>
              <a:t>दराज में रहने वाले छात्रों को सवारी सुविधा अथवा छात्रावास सुविधा प्रदान की जाए।</a:t>
            </a:r>
            <a:endParaRPr lang="en-US" sz="4900" b="1" dirty="0" smtClean="0">
              <a:solidFill>
                <a:schemeClr val="tx1"/>
              </a:solidFill>
            </a:endParaRPr>
          </a:p>
          <a:p>
            <a:pPr algn="l" fontAlgn="base">
              <a:lnSpc>
                <a:spcPct val="170000"/>
              </a:lnSpc>
            </a:pPr>
            <a:r>
              <a:rPr lang="en-US" sz="4900" b="1" dirty="0" smtClean="0">
                <a:solidFill>
                  <a:schemeClr val="bg1"/>
                </a:solidFill>
              </a:rPr>
              <a:t>11.</a:t>
            </a:r>
            <a:r>
              <a:rPr lang="hi-IN" sz="4900" b="1" dirty="0" smtClean="0">
                <a:solidFill>
                  <a:schemeClr val="bg1"/>
                </a:solidFill>
              </a:rPr>
              <a:t>स्त्री</a:t>
            </a:r>
            <a:r>
              <a:rPr lang="en-US" sz="4900" b="1" dirty="0" smtClean="0">
                <a:solidFill>
                  <a:schemeClr val="bg1"/>
                </a:solidFill>
              </a:rPr>
              <a:t>-</a:t>
            </a:r>
            <a:r>
              <a:rPr lang="hi-IN" sz="4900" b="1" dirty="0" smtClean="0">
                <a:solidFill>
                  <a:schemeClr val="bg1"/>
                </a:solidFill>
              </a:rPr>
              <a:t>पुरुषों की शिक्षा के प्रसार के भारी अन्तर को दूर किया जाए।</a:t>
            </a:r>
            <a:endParaRPr lang="en-US" sz="4900" b="1" dirty="0" smtClean="0">
              <a:solidFill>
                <a:schemeClr val="bg1"/>
              </a:solidFill>
            </a:endParaRPr>
          </a:p>
          <a:p>
            <a:r>
              <a:rPr lang="en-US" dirty="0" smtClean="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10000"/>
          </a:bodyPr>
          <a:lstStyle/>
          <a:p>
            <a:pPr algn="ctr" fontAlgn="base">
              <a:buNone/>
            </a:pPr>
            <a:r>
              <a:rPr lang="hi-IN" b="1" dirty="0" smtClean="0">
                <a:hlinkClick r:id="rId2"/>
              </a:rPr>
              <a:t>राष्ट्रीय </a:t>
            </a:r>
            <a:r>
              <a:rPr lang="hi-IN" b="1" dirty="0">
                <a:hlinkClick r:id="rId2"/>
              </a:rPr>
              <a:t>शिक्षा नीति</a:t>
            </a:r>
            <a:r>
              <a:rPr lang="en-US" b="1" dirty="0">
                <a:hlinkClick r:id="rId2"/>
              </a:rPr>
              <a:t>, 1968 </a:t>
            </a:r>
            <a:r>
              <a:rPr lang="hi-IN" b="1" dirty="0">
                <a:hlinkClick r:id="rId2"/>
              </a:rPr>
              <a:t>के </a:t>
            </a:r>
            <a:r>
              <a:rPr lang="hi-IN" b="1" dirty="0" smtClean="0">
                <a:hlinkClick r:id="rId2"/>
              </a:rPr>
              <a:t>प्रस्ताव</a:t>
            </a:r>
            <a:endParaRPr lang="en-US" dirty="0"/>
          </a:p>
          <a:p>
            <a:pPr fontAlgn="base">
              <a:buNone/>
            </a:pPr>
            <a:r>
              <a:rPr lang="hi-IN" dirty="0"/>
              <a:t>केन्द्र सरकार ने कोठारी आयोग के उपर्युक्त सुझावों के आधार पर</a:t>
            </a:r>
            <a:r>
              <a:rPr lang="en-US" dirty="0"/>
              <a:t> </a:t>
            </a:r>
            <a:r>
              <a:rPr lang="hi-IN" dirty="0">
                <a:hlinkClick r:id="rId2"/>
              </a:rPr>
              <a:t>राष्ट्रीय शिक्षा नीति</a:t>
            </a:r>
            <a:r>
              <a:rPr lang="en-US" dirty="0">
                <a:hlinkClick r:id="rId2"/>
              </a:rPr>
              <a:t> 1968</a:t>
            </a:r>
            <a:r>
              <a:rPr lang="en-US" dirty="0"/>
              <a:t> </a:t>
            </a:r>
            <a:r>
              <a:rPr lang="hi-IN" dirty="0"/>
              <a:t>में निम्नलिखित घोषणाएँ की</a:t>
            </a:r>
            <a:r>
              <a:rPr lang="en-US" dirty="0"/>
              <a:t>-</a:t>
            </a:r>
          </a:p>
          <a:p>
            <a:pPr fontAlgn="base"/>
            <a:r>
              <a:rPr lang="hi-IN" dirty="0" smtClean="0"/>
              <a:t>ग्रामीण </a:t>
            </a:r>
            <a:r>
              <a:rPr lang="hi-IN" dirty="0"/>
              <a:t>एवं पिछड़े क्षेत्रों में और अधिक स्कूल</a:t>
            </a:r>
            <a:r>
              <a:rPr lang="en-US" dirty="0"/>
              <a:t>-</a:t>
            </a:r>
            <a:r>
              <a:rPr lang="hi-IN" dirty="0"/>
              <a:t>कॉलिज खोले जाएंगे और इन क्षेत्रों के बच्चों और युवकों को सभी स्तरों की शिक्षा सुलभ कराई जाएगी।</a:t>
            </a:r>
            <a:endParaRPr lang="en-US" dirty="0"/>
          </a:p>
          <a:p>
            <a:pPr fontAlgn="base"/>
            <a:r>
              <a:rPr lang="hi-IN" dirty="0" smtClean="0"/>
              <a:t>देश </a:t>
            </a:r>
            <a:r>
              <a:rPr lang="hi-IN" dirty="0"/>
              <a:t>में सामान्य विद्यालय प्रणाली</a:t>
            </a:r>
            <a:r>
              <a:rPr lang="en-US" dirty="0"/>
              <a:t> (Common School System) </a:t>
            </a:r>
            <a:r>
              <a:rPr lang="hi-IN" dirty="0"/>
              <a:t>लागू की जाएगी अर्थात् एक क्षेत्र में रहने वाले सभी वर्गों के बच्चे एक प्रकार के स्कूल में पढ़ेंगे</a:t>
            </a:r>
            <a:r>
              <a:rPr lang="en-US" dirty="0"/>
              <a:t>, </a:t>
            </a:r>
            <a:r>
              <a:rPr lang="hi-IN" dirty="0"/>
              <a:t>एक साथ पढ़ेंगे।</a:t>
            </a:r>
            <a:endParaRPr lang="en-US" dirty="0"/>
          </a:p>
          <a:p>
            <a:pPr fontAlgn="base"/>
            <a:r>
              <a:rPr lang="hi-IN" dirty="0" smtClean="0"/>
              <a:t>पिछड़े </a:t>
            </a:r>
            <a:r>
              <a:rPr lang="hi-IN" dirty="0"/>
              <a:t>वर्ग</a:t>
            </a:r>
            <a:r>
              <a:rPr lang="en-US" dirty="0"/>
              <a:t>, </a:t>
            </a:r>
            <a:r>
              <a:rPr lang="hi-IN" dirty="0"/>
              <a:t>अल्पसंख्यक वर्ग</a:t>
            </a:r>
            <a:r>
              <a:rPr lang="en-US" dirty="0"/>
              <a:t>, </a:t>
            </a:r>
            <a:r>
              <a:rPr lang="hi-IN" dirty="0"/>
              <a:t>अनुसूचित जाति</a:t>
            </a:r>
            <a:r>
              <a:rPr lang="en-US" dirty="0"/>
              <a:t>, </a:t>
            </a:r>
            <a:r>
              <a:rPr lang="hi-IN" dirty="0"/>
              <a:t>अनुसूचित जनजाति और कबीलों के बच्चों की शिक्षा को विशेष व्यवस्था की जाएगी और इनको आवश्यक आर्थिक सहायता दी जाएगी।</a:t>
            </a:r>
            <a:endParaRPr lang="en-US" dirty="0"/>
          </a:p>
          <a:p>
            <a:pPr fontAlgn="base"/>
            <a:r>
              <a:rPr lang="hi-IN" dirty="0" smtClean="0"/>
              <a:t>मन्द </a:t>
            </a:r>
            <a:r>
              <a:rPr lang="hi-IN" dirty="0"/>
              <a:t>बुद्धि और विकलांग बच्चों के लिए अलग से विद्यालय खोले जाएँगे।</a:t>
            </a:r>
            <a:endParaRPr lang="en-US" dirty="0"/>
          </a:p>
          <a:p>
            <a:pPr fontAlgn="base"/>
            <a:r>
              <a:rPr lang="hi-IN" dirty="0" smtClean="0"/>
              <a:t>बालिकाओं </a:t>
            </a:r>
            <a:r>
              <a:rPr lang="hi-IN" dirty="0"/>
              <a:t>की शिक्षा का प्रसार किया जाएगा।</a:t>
            </a:r>
            <a:endParaRPr lang="en-US" dirty="0"/>
          </a:p>
          <a:p>
            <a:pPr fontAlgn="base"/>
            <a:r>
              <a:rPr lang="hi-IN" dirty="0" smtClean="0"/>
              <a:t>पब्लिक </a:t>
            </a:r>
            <a:r>
              <a:rPr lang="hi-IN" dirty="0"/>
              <a:t>स्कूलों में निम्न एवं निर्धन वर्ग के बच्चों के लिए स्थान आरक्षित किए जाएँगे और उनके लिए निःशुल्क शिक्षा की व्यवस्था की जाएगी।</a:t>
            </a:r>
            <a:endParaRPr lang="en-US" dirty="0"/>
          </a:p>
          <a:p>
            <a:pPr fontAlgn="base"/>
            <a:r>
              <a:rPr lang="hi-IN" dirty="0" smtClean="0"/>
              <a:t>शिक्षा </a:t>
            </a:r>
            <a:r>
              <a:rPr lang="hi-IN" dirty="0"/>
              <a:t>के सभी स्तरों पर निम्न वर्ग के बच्चों को आर्थिक सहायता दी जाएगी।</a:t>
            </a:r>
            <a:endParaRPr lang="en-US" dirty="0"/>
          </a:p>
          <a:p>
            <a:pPr fontAlgn="base"/>
            <a:r>
              <a:rPr lang="hi-IN" dirty="0" smtClean="0"/>
              <a:t>शिक्षा </a:t>
            </a:r>
            <a:r>
              <a:rPr lang="hi-IN" dirty="0"/>
              <a:t>के सभी स्तरों पर छात्रवृत्तियों में वृद्धि की जाएगी।</a:t>
            </a:r>
            <a:endParaRPr lang="en-US" dirty="0"/>
          </a:p>
          <a:p>
            <a:pPr fontAlgn="base"/>
            <a:r>
              <a:rPr lang="hi-IN" dirty="0" smtClean="0"/>
              <a:t>विशेष </a:t>
            </a:r>
            <a:r>
              <a:rPr lang="hi-IN" dirty="0"/>
              <a:t>योग्यता एवं क्षमता वाले छात्रों के लिए विशेष छात्रवृत्तियों की व्यवस्था की जाएगी।</a:t>
            </a: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endParaRPr lang="en-US" sz="2000" b="1" dirty="0" smtClean="0">
              <a:solidFill>
                <a:srgbClr val="C00000"/>
              </a:solidFill>
            </a:endParaRPr>
          </a:p>
          <a:p>
            <a:pPr fontAlgn="base">
              <a:buFont typeface="Wingdings" pitchFamily="2" charset="2"/>
              <a:buChar char="q"/>
            </a:pPr>
            <a:r>
              <a:rPr lang="hi-IN" sz="2000" b="1" dirty="0" smtClean="0">
                <a:solidFill>
                  <a:srgbClr val="C00000"/>
                </a:solidFill>
              </a:rPr>
              <a:t>राष्ट्रीय शिक्षा नीति</a:t>
            </a:r>
            <a:r>
              <a:rPr lang="en-US" sz="2000" b="1" dirty="0" smtClean="0">
                <a:solidFill>
                  <a:srgbClr val="C00000"/>
                </a:solidFill>
              </a:rPr>
              <a:t>, 1986 </a:t>
            </a:r>
            <a:r>
              <a:rPr lang="hi-IN" sz="2000" b="1" dirty="0" smtClean="0">
                <a:solidFill>
                  <a:srgbClr val="C00000"/>
                </a:solidFill>
              </a:rPr>
              <a:t>के प्रस्ताव</a:t>
            </a:r>
            <a:endParaRPr lang="en-US" sz="2000" b="1" dirty="0" smtClean="0">
              <a:solidFill>
                <a:srgbClr val="C00000"/>
              </a:solidFill>
            </a:endParaRPr>
          </a:p>
          <a:p>
            <a:pPr fontAlgn="base"/>
            <a:endParaRPr lang="en-US" sz="2000" dirty="0" smtClean="0">
              <a:solidFill>
                <a:srgbClr val="C00000"/>
              </a:solidFill>
            </a:endParaRPr>
          </a:p>
          <a:p>
            <a:pPr fontAlgn="base"/>
            <a:r>
              <a:rPr lang="en-US" sz="2000" dirty="0" smtClean="0"/>
              <a:t>(1) </a:t>
            </a:r>
            <a:r>
              <a:rPr lang="hi-IN" sz="2000" dirty="0" smtClean="0"/>
              <a:t>एक निश्चित कार्य योजना के अन्तर्गत सर्वप्रथम कक्षा</a:t>
            </a:r>
            <a:r>
              <a:rPr lang="en-US" sz="2000" dirty="0" smtClean="0"/>
              <a:t> 1 </a:t>
            </a:r>
            <a:r>
              <a:rPr lang="hi-IN" sz="2000" dirty="0" smtClean="0"/>
              <a:t>से कक्षा</a:t>
            </a:r>
            <a:r>
              <a:rPr lang="en-US" sz="2000" dirty="0" smtClean="0"/>
              <a:t> 5 </a:t>
            </a:r>
            <a:r>
              <a:rPr lang="hi-IN" sz="2000" dirty="0" smtClean="0"/>
              <a:t>तक की शिक्षा अनिवार्य एवं निःशुल्क की जाएगी और उसके बाद कक्षा</a:t>
            </a:r>
            <a:r>
              <a:rPr lang="en-US" sz="2000" dirty="0" smtClean="0"/>
              <a:t> 6 </a:t>
            </a:r>
            <a:r>
              <a:rPr lang="hi-IN" sz="2000" dirty="0" smtClean="0"/>
              <a:t>से</a:t>
            </a:r>
            <a:r>
              <a:rPr lang="en-US" sz="2000" dirty="0" smtClean="0"/>
              <a:t> 8 </a:t>
            </a:r>
            <a:r>
              <a:rPr lang="hi-IN" sz="2000" dirty="0" smtClean="0"/>
              <a:t>तक की शिक्षा अनिवार्य एवं निःशुल्क की जाएगी और यह लक्ष्य</a:t>
            </a:r>
            <a:r>
              <a:rPr lang="en-US" sz="2000" dirty="0" smtClean="0"/>
              <a:t> 1995 </a:t>
            </a:r>
            <a:r>
              <a:rPr lang="hi-IN" sz="2000" dirty="0" smtClean="0"/>
              <a:t>तक प्राप्त कर लिया जाएगा।</a:t>
            </a:r>
            <a:r>
              <a:rPr lang="en-US" sz="2000" dirty="0" smtClean="0"/>
              <a:t> </a:t>
            </a:r>
          </a:p>
          <a:p>
            <a:pPr fontAlgn="base"/>
            <a:r>
              <a:rPr lang="en-US" sz="2000" dirty="0" smtClean="0"/>
              <a:t>(2) </a:t>
            </a:r>
            <a:r>
              <a:rPr lang="hi-IN" sz="2000" dirty="0" smtClean="0"/>
              <a:t>पिछड़े वर्ग</a:t>
            </a:r>
            <a:r>
              <a:rPr lang="en-US" sz="2000" dirty="0" smtClean="0"/>
              <a:t>, </a:t>
            </a:r>
            <a:r>
              <a:rPr lang="hi-IN" sz="2000" dirty="0" smtClean="0"/>
              <a:t>अल्पसंख्यक वर्ग</a:t>
            </a:r>
            <a:r>
              <a:rPr lang="en-US" sz="2000" dirty="0" smtClean="0"/>
              <a:t>, </a:t>
            </a:r>
            <a:r>
              <a:rPr lang="hi-IN" sz="2000" dirty="0" smtClean="0"/>
              <a:t>अनुसूचित जाति</a:t>
            </a:r>
            <a:r>
              <a:rPr lang="en-US" sz="2000" dirty="0" smtClean="0"/>
              <a:t>, </a:t>
            </a:r>
            <a:r>
              <a:rPr lang="hi-IN" sz="2000" dirty="0" smtClean="0"/>
              <a:t>अनुसूचित जनजाति और कबीलों आदि उपेक्षित वर्ग के बच्चों की शिक्षा की विशेष व्यवस्था की जाएगी।</a:t>
            </a:r>
            <a:endParaRPr lang="en-US" sz="2000" dirty="0" smtClean="0"/>
          </a:p>
          <a:p>
            <a:pPr fontAlgn="base"/>
            <a:r>
              <a:rPr lang="en-US" sz="2000" dirty="0" smtClean="0"/>
              <a:t>(3) </a:t>
            </a:r>
            <a:r>
              <a:rPr lang="hi-IN" sz="2000" dirty="0" smtClean="0"/>
              <a:t>उपेक्षित वर्ग के बच्चों को आर्थिक सहायता दी जाएगी</a:t>
            </a:r>
            <a:r>
              <a:rPr lang="en-US" sz="2000" dirty="0" smtClean="0"/>
              <a:t>, </a:t>
            </a:r>
            <a:r>
              <a:rPr lang="hi-IN" sz="2000" dirty="0" smtClean="0"/>
              <a:t>इनके लिए विशेष छात्रवृत्तियों की व्यवस्था की जाएगी।</a:t>
            </a:r>
            <a:endParaRPr lang="en-US" sz="2000" dirty="0" smtClean="0"/>
          </a:p>
          <a:p>
            <a:pPr fontAlgn="base"/>
            <a:r>
              <a:rPr lang="en-US" sz="2000" dirty="0" smtClean="0"/>
              <a:t>(4) </a:t>
            </a:r>
            <a:r>
              <a:rPr lang="hi-IN" sz="2000" dirty="0" smtClean="0"/>
              <a:t>मन्द बुद्धि और विकलांग बालकों के लिए अलग से स्कूल खोले जाएँगे।</a:t>
            </a:r>
            <a:endParaRPr lang="en-US" sz="2000" dirty="0" smtClean="0"/>
          </a:p>
          <a:p>
            <a:pPr fontAlgn="base"/>
            <a:r>
              <a:rPr lang="en-US" sz="2000" dirty="0" smtClean="0"/>
              <a:t>(5) </a:t>
            </a:r>
            <a:r>
              <a:rPr lang="hi-IN" sz="2000" dirty="0" smtClean="0"/>
              <a:t>माध्यमिक स्तर पर गति निर्धारक विद्यालय</a:t>
            </a:r>
            <a:r>
              <a:rPr lang="en-US" sz="2000" dirty="0" smtClean="0"/>
              <a:t> (Pace Making Schools) </a:t>
            </a:r>
            <a:r>
              <a:rPr lang="hi-IN" sz="2000" dirty="0" smtClean="0"/>
              <a:t>खोले जाएँगे</a:t>
            </a:r>
            <a:r>
              <a:rPr lang="en-US" sz="2000" dirty="0" smtClean="0"/>
              <a:t>, </a:t>
            </a:r>
            <a:r>
              <a:rPr lang="hi-IN" sz="2000" dirty="0" smtClean="0"/>
              <a:t>इनमें उपेक्षित क्षेत्रों</a:t>
            </a:r>
            <a:r>
              <a:rPr lang="en-US" sz="2000" dirty="0" smtClean="0"/>
              <a:t> (</a:t>
            </a:r>
            <a:r>
              <a:rPr lang="hi-IN" sz="2000" dirty="0" smtClean="0"/>
              <a:t>ग्रामीण</a:t>
            </a:r>
            <a:r>
              <a:rPr lang="en-US" sz="2000" dirty="0" smtClean="0"/>
              <a:t>) </a:t>
            </a:r>
            <a:r>
              <a:rPr lang="hi-IN" sz="2000" dirty="0" smtClean="0"/>
              <a:t>और उपेक्षित वर्ग</a:t>
            </a:r>
            <a:r>
              <a:rPr lang="en-US" sz="2000" dirty="0" smtClean="0"/>
              <a:t> (</a:t>
            </a:r>
            <a:r>
              <a:rPr lang="hi-IN" sz="2000" dirty="0" smtClean="0"/>
              <a:t>अनुसूचित जाति एवं अनुसूचित जनजाति</a:t>
            </a:r>
            <a:r>
              <a:rPr lang="en-US" sz="2000" dirty="0" smtClean="0"/>
              <a:t>) </a:t>
            </a:r>
            <a:r>
              <a:rPr lang="hi-IN" sz="2000" dirty="0" smtClean="0"/>
              <a:t>के मेधावी छात्रों के लिए आवासीय निःशुल्क शिक्षा की व्यवस्था की जाएगी।</a:t>
            </a:r>
            <a:endParaRPr lang="en-US" sz="2000" dirty="0" smtClean="0"/>
          </a:p>
          <a:p>
            <a:pPr fontAlgn="base"/>
            <a:r>
              <a:rPr lang="en-US" sz="2000" dirty="0" smtClean="0"/>
              <a:t>(6) </a:t>
            </a:r>
            <a:r>
              <a:rPr lang="hi-IN" sz="2000" dirty="0" smtClean="0"/>
              <a:t>पब्लिक स्कूलों और कैपीटेशन फीस वाले उच्च शिक्षा महाविद्यालयों में निर्धन एवं मेधावी छात्रों के लिए स्थान आरक्षित किए जाएँगे और इन्हें निःशुल्क शिक्षा दी जाएगी।</a:t>
            </a:r>
            <a:endParaRPr lang="en-US" sz="2000" dirty="0" smtClean="0"/>
          </a:p>
          <a:p>
            <a:pPr fontAlgn="base"/>
            <a:r>
              <a:rPr lang="en-US" sz="2000" dirty="0" smtClean="0"/>
              <a:t>(7) </a:t>
            </a:r>
            <a:r>
              <a:rPr lang="hi-IN" sz="2000" dirty="0" smtClean="0"/>
              <a:t>स्त्री</a:t>
            </a:r>
            <a:r>
              <a:rPr lang="en-US" sz="2000" dirty="0" smtClean="0"/>
              <a:t>-</a:t>
            </a:r>
            <a:r>
              <a:rPr lang="hi-IN" sz="2000" dirty="0" smtClean="0"/>
              <a:t>पुरुषों की शिक्षा में कोई भेद नहीं किया जाएगा। स्त्रियों को पुरुषों की भाँति किसी भी प्रकार की शिक्षा</a:t>
            </a:r>
            <a:r>
              <a:rPr lang="en-US" sz="2000" dirty="0" smtClean="0"/>
              <a:t>-</a:t>
            </a:r>
            <a:r>
              <a:rPr lang="hi-IN" sz="2000" dirty="0" smtClean="0"/>
              <a:t>विधि</a:t>
            </a:r>
            <a:r>
              <a:rPr lang="en-US" sz="2000" dirty="0" smtClean="0"/>
              <a:t>, </a:t>
            </a:r>
            <a:r>
              <a:rPr lang="hi-IN" sz="2000" dirty="0" smtClean="0"/>
              <a:t>आयुर्विज्ञान</a:t>
            </a:r>
            <a:r>
              <a:rPr lang="en-US" sz="2000" dirty="0" smtClean="0"/>
              <a:t>, </a:t>
            </a:r>
            <a:r>
              <a:rPr lang="hi-IN" sz="2000" dirty="0" smtClean="0"/>
              <a:t>विज्ञान</a:t>
            </a:r>
            <a:r>
              <a:rPr lang="en-US" sz="2000" dirty="0" smtClean="0"/>
              <a:t>, </a:t>
            </a:r>
            <a:r>
              <a:rPr lang="hi-IN" sz="2000" dirty="0" smtClean="0"/>
              <a:t>तकनीकी और प्रबन्ध आदि के लिए प्रोत्साहित किया जाएगा।</a:t>
            </a:r>
            <a:endParaRPr kumimoji="0" lang="en-US" sz="2000" b="1" i="0" u="none" strike="noStrike" cap="none" normalizeH="0" baseline="0" dirty="0" smtClean="0">
              <a:ln>
                <a:noFill/>
              </a:ln>
              <a:solidFill>
                <a:srgbClr val="1B2CAD"/>
              </a:solidFill>
              <a:effectLst/>
              <a:latin typeface="Nirmala UI" pitchFamily="34" charset="0"/>
              <a:ea typeface="Times New Roman" pitchFamily="18" charset="0"/>
              <a:cs typeface="Nirmala UI" pitchFamily="34" charset="0"/>
              <a:hlinkClick r:id="rId2"/>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292</TotalTime>
  <Words>802</Words>
  <Application>Microsoft Office PowerPoint</Application>
  <PresentationFormat>On-screen Show (4:3)</PresentationFormat>
  <Paragraphs>97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S.V.S.P.M. ROOPANGARH</vt:lpstr>
      <vt:lpstr>Slide 2</vt:lpstr>
      <vt:lpstr>Slide 3</vt:lpstr>
      <vt:lpstr>  </vt:lpstr>
      <vt:lpstr>Slide 5</vt:lpstr>
      <vt:lpstr>Slide 6</vt:lpstr>
      <vt:lpstr>  भारत में शैक्षिक अवसरों की समानता की लाने के उपाय/ आयोग   </vt:lpstr>
      <vt:lpstr>Slide 8</vt:lpstr>
      <vt:lpstr>Slide 9</vt:lpstr>
      <vt:lpstr>Slide 10</vt:lpstr>
      <vt:lpstr>Slide 11</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शैक्षिक अवसरों की समानता की आवश्यकता</dc:title>
  <dc:creator>shree</dc:creator>
  <cp:lastModifiedBy>shree</cp:lastModifiedBy>
  <cp:revision>43</cp:revision>
  <dcterms:created xsi:type="dcterms:W3CDTF">2026-01-20T04:45:14Z</dcterms:created>
  <dcterms:modified xsi:type="dcterms:W3CDTF">2026-04-21T05:59:13Z</dcterms:modified>
</cp:coreProperties>
</file>