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944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A8E65-6049-410E-BD33-7657AB9DAE4A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AFAA3-983E-4DC8-B659-31B1399AD6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A8E65-6049-410E-BD33-7657AB9DAE4A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AFAA3-983E-4DC8-B659-31B1399AD6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A8E65-6049-410E-BD33-7657AB9DAE4A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AFAA3-983E-4DC8-B659-31B1399AD6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A8E65-6049-410E-BD33-7657AB9DAE4A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AFAA3-983E-4DC8-B659-31B1399AD6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A8E65-6049-410E-BD33-7657AB9DAE4A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AFAA3-983E-4DC8-B659-31B1399AD6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A8E65-6049-410E-BD33-7657AB9DAE4A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AFAA3-983E-4DC8-B659-31B1399AD6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A8E65-6049-410E-BD33-7657AB9DAE4A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AFAA3-983E-4DC8-B659-31B1399AD6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A8E65-6049-410E-BD33-7657AB9DAE4A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AFAA3-983E-4DC8-B659-31B1399AD6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A8E65-6049-410E-BD33-7657AB9DAE4A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AFAA3-983E-4DC8-B659-31B1399AD6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A8E65-6049-410E-BD33-7657AB9DAE4A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AFAA3-983E-4DC8-B659-31B1399AD6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A8E65-6049-410E-BD33-7657AB9DAE4A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AFAA3-983E-4DC8-B659-31B1399AD6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A8E65-6049-410E-BD33-7657AB9DAE4A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AFAA3-983E-4DC8-B659-31B1399AD6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latin typeface="Algerian" pitchFamily="82" charset="0"/>
              </a:rPr>
              <a:t>S.V.S.P.M. ROOPANGARH</a:t>
            </a:r>
            <a:endParaRPr lang="en-US" b="1" dirty="0"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810000"/>
            <a:ext cx="9144000" cy="17526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lgerian" pitchFamily="82" charset="0"/>
              </a:rPr>
              <a:t>SUBJECT: EDUCATION IN CONTEMPORARY INDIA</a:t>
            </a:r>
            <a:endParaRPr lang="en-US" sz="3600" b="1" dirty="0">
              <a:solidFill>
                <a:srgbClr val="C00000"/>
              </a:solidFill>
              <a:latin typeface="Algerian" pitchFamily="8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429000" y="609600"/>
            <a:ext cx="1981200" cy="1828800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4571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lgerian" pitchFamily="82" charset="0"/>
              </a:rPr>
              <a:t/>
            </a:r>
            <a:br>
              <a:rPr lang="en-US" dirty="0" smtClean="0">
                <a:latin typeface="Algerian" pitchFamily="82" charset="0"/>
              </a:rPr>
            </a:br>
            <a:r>
              <a:rPr lang="en-US" dirty="0" smtClean="0">
                <a:latin typeface="Algerian" pitchFamily="82" charset="0"/>
              </a:rPr>
              <a:t/>
            </a:r>
            <a:br>
              <a:rPr lang="en-US" dirty="0" smtClean="0">
                <a:latin typeface="Algerian" pitchFamily="82" charset="0"/>
              </a:rPr>
            </a:br>
            <a:r>
              <a:rPr lang="en-US" dirty="0" smtClean="0">
                <a:latin typeface="Algerian" pitchFamily="82" charset="0"/>
              </a:rPr>
              <a:t/>
            </a:r>
            <a:br>
              <a:rPr lang="en-US" dirty="0" smtClean="0">
                <a:latin typeface="Algerian" pitchFamily="82" charset="0"/>
              </a:rPr>
            </a:br>
            <a:r>
              <a:rPr lang="en-US" dirty="0" smtClean="0">
                <a:latin typeface="Algerian" pitchFamily="82" charset="0"/>
              </a:rPr>
              <a:t/>
            </a:r>
            <a:br>
              <a:rPr lang="en-US" dirty="0" smtClean="0">
                <a:latin typeface="Algerian" pitchFamily="82" charset="0"/>
              </a:rPr>
            </a:br>
            <a:r>
              <a:rPr lang="en-US" dirty="0" smtClean="0">
                <a:latin typeface="Algerian" pitchFamily="82" charset="0"/>
              </a:rPr>
              <a:t/>
            </a:r>
            <a:br>
              <a:rPr lang="en-US" dirty="0" smtClean="0">
                <a:latin typeface="Algerian" pitchFamily="82" charset="0"/>
              </a:rPr>
            </a:br>
            <a:r>
              <a:rPr lang="en-US" dirty="0" smtClean="0">
                <a:latin typeface="Algerian" pitchFamily="82" charset="0"/>
              </a:rPr>
              <a:t/>
            </a:r>
            <a:br>
              <a:rPr lang="en-US" dirty="0" smtClean="0">
                <a:latin typeface="Algerian" pitchFamily="82" charset="0"/>
              </a:rPr>
            </a:br>
            <a:r>
              <a:rPr lang="en-US" dirty="0" smtClean="0">
                <a:latin typeface="Algerian" pitchFamily="82" charset="0"/>
              </a:rPr>
              <a:t/>
            </a:r>
            <a:br>
              <a:rPr lang="en-US" dirty="0" smtClean="0">
                <a:latin typeface="Algerian" pitchFamily="82" charset="0"/>
              </a:rPr>
            </a:br>
            <a:r>
              <a:rPr lang="en-US" dirty="0" smtClean="0">
                <a:latin typeface="Algerian" pitchFamily="82" charset="0"/>
              </a:rPr>
              <a:t/>
            </a:r>
            <a:br>
              <a:rPr lang="en-US" dirty="0" smtClean="0">
                <a:latin typeface="Algerian" pitchFamily="82" charset="0"/>
              </a:rPr>
            </a:br>
            <a:r>
              <a:rPr lang="en-US" dirty="0" smtClean="0">
                <a:latin typeface="Algerian" pitchFamily="82" charset="0"/>
              </a:rPr>
              <a:t>THANK </a:t>
            </a:r>
            <a:r>
              <a:rPr lang="en-US" dirty="0" smtClean="0">
                <a:latin typeface="Algerian" pitchFamily="82" charset="0"/>
              </a:rPr>
              <a:t>TOU</a:t>
            </a:r>
            <a:br>
              <a:rPr lang="en-US" dirty="0" smtClean="0">
                <a:latin typeface="Algerian" pitchFamily="82" charset="0"/>
              </a:rPr>
            </a:br>
            <a:endParaRPr lang="en-US" dirty="0">
              <a:latin typeface="Algerian" pitchFamily="8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4495800"/>
            <a:ext cx="2209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622425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hi-IN" sz="3600" b="1" dirty="0" smtClean="0"/>
              <a:t>सामाजिक </a:t>
            </a:r>
            <a:r>
              <a:rPr lang="hi-IN" sz="3600" b="1" dirty="0"/>
              <a:t>गतिशीलता (</a:t>
            </a:r>
            <a:r>
              <a:rPr lang="en-US" sz="3600" b="1" dirty="0"/>
              <a:t>Social Mobility</a:t>
            </a:r>
            <a:r>
              <a:rPr lang="en-US" sz="3600" b="1" dirty="0" smtClean="0"/>
              <a:t>)</a:t>
            </a:r>
            <a:br>
              <a:rPr lang="en-US" sz="3600" b="1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143000"/>
            <a:ext cx="7772400" cy="5715000"/>
          </a:xfrm>
        </p:spPr>
        <p:txBody>
          <a:bodyPr>
            <a:normAutofit lnSpcReduction="10000"/>
          </a:bodyPr>
          <a:lstStyle/>
          <a:p>
            <a:endParaRPr lang="en-US" sz="3600" b="1" dirty="0" smtClean="0">
              <a:solidFill>
                <a:schemeClr val="tx1"/>
              </a:solidFill>
            </a:endParaRPr>
          </a:p>
          <a:p>
            <a:endParaRPr lang="en-US" sz="3600" b="1" dirty="0" smtClean="0">
              <a:solidFill>
                <a:schemeClr val="tx1"/>
              </a:solidFill>
            </a:endParaRPr>
          </a:p>
          <a:p>
            <a:endParaRPr lang="en-US" sz="3600" b="1" dirty="0" smtClean="0">
              <a:solidFill>
                <a:schemeClr val="tx1"/>
              </a:solidFill>
            </a:endParaRPr>
          </a:p>
          <a:p>
            <a:endParaRPr lang="en-US" sz="3600" b="1" dirty="0" smtClean="0">
              <a:solidFill>
                <a:schemeClr val="tx1"/>
              </a:solidFill>
            </a:endParaRPr>
          </a:p>
          <a:p>
            <a:endParaRPr lang="en-US" sz="3600" b="1" dirty="0" smtClean="0">
              <a:solidFill>
                <a:schemeClr val="tx1"/>
              </a:solidFill>
            </a:endParaRPr>
          </a:p>
          <a:p>
            <a:endParaRPr lang="en-US" sz="3600" b="1" dirty="0" smtClean="0">
              <a:solidFill>
                <a:schemeClr val="tx1"/>
              </a:solidFill>
            </a:endParaRPr>
          </a:p>
          <a:p>
            <a:endParaRPr lang="en-US" sz="3600" b="1" dirty="0" smtClean="0">
              <a:solidFill>
                <a:schemeClr val="tx1"/>
              </a:solidFill>
            </a:endParaRPr>
          </a:p>
          <a:p>
            <a:r>
              <a:rPr lang="en-US" sz="3600" b="1" dirty="0" smtClean="0">
                <a:solidFill>
                  <a:schemeClr val="tx1"/>
                </a:solidFill>
              </a:rPr>
              <a:t>                                       BY </a:t>
            </a:r>
          </a:p>
          <a:p>
            <a:pPr algn="r"/>
            <a:r>
              <a:rPr lang="en-US" sz="3600" b="1" dirty="0" err="1" smtClean="0">
                <a:solidFill>
                  <a:schemeClr val="tx1"/>
                </a:solidFill>
              </a:rPr>
              <a:t>Dr.RANU</a:t>
            </a:r>
            <a:r>
              <a:rPr lang="en-US" sz="3600" b="1" dirty="0" smtClean="0">
                <a:solidFill>
                  <a:schemeClr val="tx1"/>
                </a:solidFill>
              </a:rPr>
              <a:t> VARSHNEY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9218" name="AutoShape 2" descr="Social Mobility: Concepts and Types | PPT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0" name="AutoShape 4" descr="Social Mobility: Concepts and Types | PPT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/>
          <a:srcRect b="7407"/>
          <a:stretch>
            <a:fillRect/>
          </a:stretch>
        </p:blipFill>
        <p:spPr bwMode="auto">
          <a:xfrm>
            <a:off x="457200" y="1295400"/>
            <a:ext cx="8686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hi-IN" sz="3600" b="1" u="sng" dirty="0" smtClean="0"/>
              <a:t>सामाजिक गतिशीलता (</a:t>
            </a:r>
            <a:r>
              <a:rPr lang="en-US" sz="3600" b="1" u="sng" dirty="0" smtClean="0"/>
              <a:t>Social Mobility)</a:t>
            </a:r>
            <a:r>
              <a:rPr lang="en-US" u="sng" dirty="0" smtClean="0"/>
              <a:t/>
            </a:r>
            <a:br>
              <a:rPr lang="en-US" u="sng" dirty="0" smtClean="0"/>
            </a:b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62484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hi-IN" b="1" dirty="0" smtClean="0"/>
              <a:t>अर्थ</a:t>
            </a:r>
            <a:endParaRPr lang="en-US" dirty="0"/>
          </a:p>
          <a:p>
            <a:r>
              <a:rPr lang="hi-IN" dirty="0"/>
              <a:t>सामाजिक गतिशीलता से आशय किसी व्यक्ति या समूह के सामाजिक स्तर</a:t>
            </a:r>
            <a:r>
              <a:rPr lang="en-US" dirty="0"/>
              <a:t>, </a:t>
            </a:r>
            <a:r>
              <a:rPr lang="hi-IN" dirty="0"/>
              <a:t>स्थिति या वर्ग में होने वाले परिवर्तन से है। </a:t>
            </a:r>
            <a:endParaRPr lang="en-US" dirty="0" smtClean="0"/>
          </a:p>
          <a:p>
            <a:r>
              <a:rPr lang="hi-IN" dirty="0" smtClean="0"/>
              <a:t>यह </a:t>
            </a:r>
            <a:r>
              <a:rPr lang="hi-IN" dirty="0"/>
              <a:t>परिवर्तन आय</a:t>
            </a:r>
            <a:r>
              <a:rPr lang="en-US" dirty="0"/>
              <a:t>, </a:t>
            </a:r>
            <a:r>
              <a:rPr lang="hi-IN" dirty="0"/>
              <a:t>शिक्षा</a:t>
            </a:r>
            <a:r>
              <a:rPr lang="en-US" dirty="0"/>
              <a:t>, </a:t>
            </a:r>
            <a:r>
              <a:rPr lang="hi-IN" dirty="0"/>
              <a:t>पेशा</a:t>
            </a:r>
            <a:r>
              <a:rPr lang="en-US" dirty="0"/>
              <a:t>, </a:t>
            </a:r>
            <a:r>
              <a:rPr lang="hi-IN" dirty="0"/>
              <a:t>प्रतिष्ठा या जीवन-स्तर में हो सकता है।</a:t>
            </a:r>
            <a:endParaRPr lang="en-US" dirty="0"/>
          </a:p>
          <a:p>
            <a:r>
              <a:rPr lang="hi-IN" dirty="0"/>
              <a:t>सरल शब्दों में</a:t>
            </a:r>
            <a:r>
              <a:rPr lang="en-US" dirty="0"/>
              <a:t>, </a:t>
            </a:r>
            <a:r>
              <a:rPr lang="hi-IN" dirty="0"/>
              <a:t>सामाजिक गतिशीलता यह बताती है कि समाज में ऊपर या नीचे जाने की संभावनाएँ कितनी खुली हैं</a:t>
            </a:r>
            <a:r>
              <a:rPr lang="hi-IN" dirty="0" smtClean="0"/>
              <a:t>।</a:t>
            </a:r>
            <a:endParaRPr lang="en-US" dirty="0" smtClean="0"/>
          </a:p>
          <a:p>
            <a:r>
              <a:rPr lang="hi-IN" dirty="0" smtClean="0"/>
              <a:t>सामाजिक गतिशीलता से तात्पर्य समाज के भीतर व्यक्तियों या समूहों के एक सामाजिक स्थान से दूसरे सामाजिक स्थान पर जाने से है।</a:t>
            </a:r>
            <a:endParaRPr lang="en-US" dirty="0" smtClean="0"/>
          </a:p>
          <a:p>
            <a:r>
              <a:rPr lang="hi-IN" dirty="0" smtClean="0"/>
              <a:t>यह हमेशा आवश्यक नहीं है कि यह परिवर्तन प्राप्त ही हो, यह इस बात पर निर्भर करता है कि यह परिवर्तन अच्छे के लिए है या बुरे के लिए।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hi-IN" b="1" u="sng" dirty="0" smtClean="0"/>
              <a:t>सामाजिक </a:t>
            </a:r>
            <a:r>
              <a:rPr lang="hi-IN" b="1" u="sng" dirty="0"/>
              <a:t>गतिशीलता के </a:t>
            </a:r>
            <a:r>
              <a:rPr lang="hi-IN" b="1" u="sng" dirty="0" smtClean="0"/>
              <a:t>प्रकार</a:t>
            </a:r>
            <a:r>
              <a:rPr lang="en-US" b="1" u="sng" dirty="0" smtClean="0"/>
              <a:t> (Types of Social Mobility</a:t>
            </a:r>
            <a:endParaRPr lang="en-US" dirty="0"/>
          </a:p>
          <a:p>
            <a:pPr>
              <a:buNone/>
            </a:pPr>
            <a:r>
              <a:rPr lang="en-US" b="1" dirty="0" smtClean="0"/>
              <a:t>1.</a:t>
            </a:r>
            <a:r>
              <a:rPr lang="hi-IN" b="1" dirty="0" smtClean="0"/>
              <a:t>ऊर्ध्वाधर </a:t>
            </a:r>
            <a:r>
              <a:rPr lang="hi-IN" b="1" dirty="0"/>
              <a:t>गतिशीलता (</a:t>
            </a:r>
            <a:r>
              <a:rPr lang="en-US" b="1" dirty="0"/>
              <a:t>Vertical Mobility</a:t>
            </a:r>
            <a:r>
              <a:rPr lang="en-US" b="1" dirty="0" smtClean="0"/>
              <a:t>)</a:t>
            </a:r>
          </a:p>
          <a:p>
            <a:r>
              <a:rPr lang="hi-IN" sz="2400" dirty="0" smtClean="0"/>
              <a:t> </a:t>
            </a:r>
            <a:r>
              <a:rPr lang="en-US" sz="2400" dirty="0" smtClean="0"/>
              <a:t> </a:t>
            </a:r>
            <a:r>
              <a:rPr lang="hi-IN" dirty="0" smtClean="0"/>
              <a:t>पदोन्नति/अवनति</a:t>
            </a:r>
            <a:endParaRPr lang="en-US" dirty="0"/>
          </a:p>
          <a:p>
            <a:r>
              <a:rPr lang="hi-IN" dirty="0"/>
              <a:t>सामाजिक स्तर में </a:t>
            </a:r>
            <a:r>
              <a:rPr lang="hi-IN" b="1" dirty="0"/>
              <a:t>ऊपर या नीचे</a:t>
            </a:r>
            <a:r>
              <a:rPr lang="hi-IN" dirty="0"/>
              <a:t> की ओर परिवर्तन।</a:t>
            </a:r>
            <a:endParaRPr lang="en-US" sz="2800" dirty="0"/>
          </a:p>
          <a:p>
            <a:pPr lvl="0"/>
            <a:r>
              <a:rPr lang="hi-IN" dirty="0"/>
              <a:t>उदाहरण:</a:t>
            </a:r>
            <a:endParaRPr lang="en-US" sz="2800" dirty="0"/>
          </a:p>
          <a:p>
            <a:pPr lvl="1"/>
            <a:r>
              <a:rPr lang="hi-IN" dirty="0"/>
              <a:t>मजदूर का इंजीनियर बनना (ऊपर की ओर)</a:t>
            </a:r>
            <a:endParaRPr lang="en-US" sz="2400" dirty="0"/>
          </a:p>
          <a:p>
            <a:pPr lvl="1"/>
            <a:r>
              <a:rPr lang="hi-IN" dirty="0"/>
              <a:t>उच्च पद से नौकरी छूट जाना (नीचे की ओर</a:t>
            </a:r>
            <a:r>
              <a:rPr lang="hi-IN" dirty="0" smtClean="0"/>
              <a:t>)</a:t>
            </a:r>
            <a:endParaRPr lang="en-US" sz="2400" dirty="0" smtClean="0"/>
          </a:p>
          <a:p>
            <a:pPr>
              <a:buNone/>
            </a:pPr>
            <a:r>
              <a:rPr lang="en-US" b="1" dirty="0" smtClean="0"/>
              <a:t>2</a:t>
            </a:r>
            <a:r>
              <a:rPr lang="en-US" b="1" dirty="0"/>
              <a:t>. </a:t>
            </a:r>
            <a:r>
              <a:rPr lang="hi-IN" b="1" dirty="0"/>
              <a:t>क्षैतिज गतिशीलता (</a:t>
            </a:r>
            <a:r>
              <a:rPr lang="en-US" b="1" dirty="0"/>
              <a:t>Horizontal Mobility)</a:t>
            </a:r>
            <a:endParaRPr lang="en-US" sz="2400" dirty="0"/>
          </a:p>
          <a:p>
            <a:r>
              <a:rPr lang="hi-IN" dirty="0"/>
              <a:t>सामाजिक स्तर बदले बिना स्थान या भूमिका में परिवर्तन।</a:t>
            </a:r>
            <a:endParaRPr lang="en-US" sz="2800" dirty="0"/>
          </a:p>
          <a:p>
            <a:pPr lvl="0"/>
            <a:r>
              <a:rPr lang="hi-IN" dirty="0"/>
              <a:t>उदाहरण:</a:t>
            </a:r>
            <a:endParaRPr lang="en-US" sz="2800" dirty="0"/>
          </a:p>
          <a:p>
            <a:pPr lvl="1"/>
            <a:r>
              <a:rPr lang="hi-IN" dirty="0"/>
              <a:t>एक कॉलेज के प्रोफेसर का दूसरे कॉलेज में उसी पद पर </a:t>
            </a:r>
            <a:r>
              <a:rPr lang="hi-IN" dirty="0" smtClean="0"/>
              <a:t>जाना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hi-IN" b="1" u="sng" dirty="0" smtClean="0"/>
              <a:t>सामाजिक गतिशीलता के प्रकार</a:t>
            </a:r>
            <a:r>
              <a:rPr lang="en-US" b="1" u="sng" dirty="0" smtClean="0"/>
              <a:t> (Types of Social Mobility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3. </a:t>
            </a:r>
            <a:r>
              <a:rPr lang="hi-IN" b="1" dirty="0" smtClean="0"/>
              <a:t>अंतर-पीढ़ी गतिशीलता (</a:t>
            </a:r>
            <a:r>
              <a:rPr lang="en-US" b="1" dirty="0" smtClean="0"/>
              <a:t>Intergenerational Mobility)</a:t>
            </a:r>
            <a:endParaRPr lang="en-US" sz="2400" dirty="0" smtClean="0"/>
          </a:p>
          <a:p>
            <a:r>
              <a:rPr lang="hi-IN" dirty="0" smtClean="0"/>
              <a:t>एक पीढ़ी से दूसरी पीढ़ी के बीच सामाजिक स्थिति में परिवर्तन।</a:t>
            </a:r>
            <a:endParaRPr lang="en-US" sz="2800" dirty="0" smtClean="0"/>
          </a:p>
          <a:p>
            <a:pPr lvl="0"/>
            <a:r>
              <a:rPr lang="hi-IN" dirty="0" smtClean="0"/>
              <a:t>उदाहरण:</a:t>
            </a:r>
            <a:endParaRPr lang="en-US" sz="2800" dirty="0" smtClean="0"/>
          </a:p>
          <a:p>
            <a:pPr lvl="1"/>
            <a:r>
              <a:rPr lang="hi-IN" dirty="0" smtClean="0"/>
              <a:t>किसान के बच्चे का डॉक्टर या आई</a:t>
            </a:r>
            <a:r>
              <a:rPr lang="en-US" dirty="0" smtClean="0"/>
              <a:t>.</a:t>
            </a:r>
            <a:r>
              <a:rPr lang="hi-IN" dirty="0" smtClean="0"/>
              <a:t>ए</a:t>
            </a:r>
            <a:r>
              <a:rPr lang="en-US" dirty="0" smtClean="0"/>
              <a:t>.</a:t>
            </a:r>
            <a:r>
              <a:rPr lang="hi-IN" dirty="0" smtClean="0"/>
              <a:t>एस अधिकारी बनना</a:t>
            </a:r>
            <a:endParaRPr lang="en-US" sz="2400" dirty="0" smtClean="0"/>
          </a:p>
          <a:p>
            <a:pPr>
              <a:buNone/>
            </a:pPr>
            <a:r>
              <a:rPr lang="en-US" b="1" dirty="0" smtClean="0"/>
              <a:t>4. </a:t>
            </a:r>
            <a:r>
              <a:rPr lang="hi-IN" b="1" dirty="0" smtClean="0"/>
              <a:t>अंतः-पीढ़ी गतिशीलता (</a:t>
            </a:r>
            <a:r>
              <a:rPr lang="en-US" b="1" dirty="0" err="1" smtClean="0"/>
              <a:t>Intragenerational</a:t>
            </a:r>
            <a:r>
              <a:rPr lang="en-US" b="1" dirty="0" smtClean="0"/>
              <a:t> Mobility)</a:t>
            </a:r>
            <a:endParaRPr lang="en-US" sz="2400" dirty="0" smtClean="0"/>
          </a:p>
          <a:p>
            <a:r>
              <a:rPr lang="hi-IN" dirty="0" smtClean="0"/>
              <a:t>एक व्यक्ति के जीवनकाल में सामाजिक स्थिति में परिवर्तन।</a:t>
            </a:r>
            <a:endParaRPr lang="en-US" sz="2800" dirty="0" smtClean="0"/>
          </a:p>
          <a:p>
            <a:pPr lvl="0"/>
            <a:r>
              <a:rPr lang="hi-IN" dirty="0" smtClean="0"/>
              <a:t>उदाहरण:</a:t>
            </a:r>
            <a:endParaRPr lang="en-US" sz="2800" dirty="0" smtClean="0"/>
          </a:p>
          <a:p>
            <a:pPr lvl="1"/>
            <a:r>
              <a:rPr lang="hi-IN" dirty="0" smtClean="0"/>
              <a:t>क्लर्क से मैनेजर बनना</a:t>
            </a:r>
            <a:endParaRPr lang="en-US" sz="2400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0"/>
            <a:ext cx="9067800" cy="6858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hi-IN" sz="3000" b="1" u="sng" dirty="0"/>
              <a:t>सामाजिक गतिशीलता को प्रभावित करने वाले कारक</a:t>
            </a:r>
            <a:endParaRPr lang="en-US" sz="3000" u="sng" dirty="0"/>
          </a:p>
          <a:p>
            <a:pPr algn="ctr">
              <a:buNone/>
            </a:pPr>
            <a:r>
              <a:rPr lang="en-US" sz="3000" b="1" dirty="0" smtClean="0"/>
              <a:t>(Factor Affecting Social Mobility)</a:t>
            </a:r>
          </a:p>
          <a:p>
            <a:pPr lvl="0"/>
            <a:r>
              <a:rPr lang="hi-IN" sz="2800" b="1" dirty="0"/>
              <a:t>शिक्षा</a:t>
            </a:r>
            <a:endParaRPr lang="en-US" sz="2800" dirty="0"/>
          </a:p>
          <a:p>
            <a:pPr lvl="1"/>
            <a:r>
              <a:rPr lang="hi-IN" dirty="0"/>
              <a:t>सामाजिक गतिशीलता का सबसे महत्वपूर्ण साधन</a:t>
            </a:r>
            <a:endParaRPr lang="en-US" dirty="0"/>
          </a:p>
          <a:p>
            <a:pPr lvl="0"/>
            <a:r>
              <a:rPr lang="hi-IN" sz="2800" b="1" dirty="0"/>
              <a:t>आर्थिक अवसर</a:t>
            </a:r>
            <a:endParaRPr lang="en-US" sz="2800" dirty="0"/>
          </a:p>
          <a:p>
            <a:pPr lvl="1"/>
            <a:r>
              <a:rPr lang="hi-IN" dirty="0"/>
              <a:t>रोजगार</a:t>
            </a:r>
            <a:r>
              <a:rPr lang="en-US" dirty="0"/>
              <a:t>, </a:t>
            </a:r>
            <a:r>
              <a:rPr lang="hi-IN" dirty="0"/>
              <a:t>उद्योग</a:t>
            </a:r>
            <a:r>
              <a:rPr lang="en-US" dirty="0"/>
              <a:t>, </a:t>
            </a:r>
            <a:r>
              <a:rPr lang="hi-IN" dirty="0"/>
              <a:t>आय के साधन</a:t>
            </a:r>
            <a:endParaRPr lang="en-US" dirty="0"/>
          </a:p>
          <a:p>
            <a:pPr lvl="0"/>
            <a:r>
              <a:rPr lang="hi-IN" sz="2800" b="1" dirty="0"/>
              <a:t>परिवार और सामाजिक पृष्ठभूमि</a:t>
            </a:r>
            <a:endParaRPr lang="en-US" sz="2800" dirty="0"/>
          </a:p>
          <a:p>
            <a:pPr lvl="1"/>
            <a:r>
              <a:rPr lang="hi-IN" dirty="0"/>
              <a:t>संसाधन</a:t>
            </a:r>
            <a:r>
              <a:rPr lang="en-US" dirty="0"/>
              <a:t>, </a:t>
            </a:r>
            <a:r>
              <a:rPr lang="hi-IN" dirty="0"/>
              <a:t>संपर्क और संस्कार</a:t>
            </a:r>
            <a:endParaRPr lang="en-US" dirty="0"/>
          </a:p>
          <a:p>
            <a:pPr lvl="0"/>
            <a:r>
              <a:rPr lang="hi-IN" sz="2800" b="1" dirty="0"/>
              <a:t>जाति</a:t>
            </a:r>
            <a:r>
              <a:rPr lang="en-US" sz="2800" b="1" dirty="0"/>
              <a:t>, </a:t>
            </a:r>
            <a:r>
              <a:rPr lang="hi-IN" sz="2800" b="1" dirty="0"/>
              <a:t>लिंग और वर्ग</a:t>
            </a:r>
            <a:endParaRPr lang="en-US" sz="2800" dirty="0"/>
          </a:p>
          <a:p>
            <a:pPr lvl="1"/>
            <a:r>
              <a:rPr lang="hi-IN" dirty="0"/>
              <a:t>सामाजिक भेदभाव गतिशीलता को सीमित कर सकता है</a:t>
            </a:r>
            <a:endParaRPr lang="en-US" dirty="0"/>
          </a:p>
          <a:p>
            <a:pPr lvl="0"/>
            <a:r>
              <a:rPr lang="hi-IN" sz="2800" b="1" dirty="0"/>
              <a:t>सरकारी नीतियाँ</a:t>
            </a:r>
            <a:endParaRPr lang="en-US" sz="2800" dirty="0"/>
          </a:p>
          <a:p>
            <a:pPr lvl="1"/>
            <a:r>
              <a:rPr lang="hi-IN" dirty="0"/>
              <a:t>आरक्षण</a:t>
            </a:r>
            <a:r>
              <a:rPr lang="en-US" dirty="0"/>
              <a:t>, </a:t>
            </a:r>
            <a:r>
              <a:rPr lang="hi-IN" dirty="0"/>
              <a:t>छात्रवृत्ति</a:t>
            </a:r>
            <a:r>
              <a:rPr lang="en-US" dirty="0"/>
              <a:t>, </a:t>
            </a:r>
            <a:r>
              <a:rPr lang="hi-IN" dirty="0"/>
              <a:t>कल्याण योजनाएँ</a:t>
            </a:r>
            <a:endParaRPr lang="en-US" dirty="0"/>
          </a:p>
          <a:p>
            <a:pPr lvl="0"/>
            <a:r>
              <a:rPr lang="hi-IN" sz="2800" b="1" dirty="0"/>
              <a:t>शहरीकरण और औद्योगीकरण</a:t>
            </a:r>
            <a:endParaRPr lang="en-US" sz="2800" dirty="0"/>
          </a:p>
          <a:p>
            <a:pPr lvl="1"/>
            <a:r>
              <a:rPr lang="hi-IN" dirty="0"/>
              <a:t>नए पेशे और अवसर प्रदान करते हैं</a:t>
            </a:r>
            <a:endParaRPr lang="en-US" dirty="0"/>
          </a:p>
          <a:p>
            <a:pPr>
              <a:buNone/>
            </a:pPr>
            <a:endParaRPr lang="en-US" sz="30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9144000" cy="58213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hi-IN" b="1" u="sng" dirty="0"/>
              <a:t>सामाजिक गतिशीलता में शिक्षा की भूमिका</a:t>
            </a:r>
            <a:endParaRPr lang="en-US" u="sng" dirty="0"/>
          </a:p>
          <a:p>
            <a:pPr lvl="0"/>
            <a:r>
              <a:rPr lang="hi-IN" dirty="0" smtClean="0"/>
              <a:t>कौशल </a:t>
            </a:r>
            <a:r>
              <a:rPr lang="hi-IN" dirty="0"/>
              <a:t>और योग्यता बढ़ाती है</a:t>
            </a:r>
            <a:endParaRPr lang="en-US" dirty="0"/>
          </a:p>
          <a:p>
            <a:pPr lvl="0"/>
            <a:r>
              <a:rPr lang="hi-IN" dirty="0"/>
              <a:t>समान अवसर उपलब्ध कराती है</a:t>
            </a:r>
            <a:endParaRPr lang="en-US" dirty="0"/>
          </a:p>
          <a:p>
            <a:pPr lvl="0"/>
            <a:r>
              <a:rPr lang="hi-IN" dirty="0"/>
              <a:t>गरीबी और असमानता को कम करती है</a:t>
            </a:r>
            <a:endParaRPr lang="en-US" dirty="0"/>
          </a:p>
          <a:p>
            <a:pPr lvl="0"/>
            <a:r>
              <a:rPr lang="hi-IN" dirty="0"/>
              <a:t>योग्यता आधारित समाज को बढ़ावा देती है</a:t>
            </a:r>
            <a:endParaRPr lang="en-US" dirty="0"/>
          </a:p>
          <a:p>
            <a:r>
              <a:rPr lang="hi-IN" dirty="0"/>
              <a:t>लेकिन </a:t>
            </a:r>
            <a:r>
              <a:rPr lang="hi-IN" b="1" dirty="0"/>
              <a:t>शिक्षा में असमानता</a:t>
            </a:r>
            <a:r>
              <a:rPr lang="hi-IN" dirty="0"/>
              <a:t> सामाजिक असमानता को बनाए भी रख सकती है।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458200" cy="5973763"/>
          </a:xfrm>
        </p:spPr>
        <p:txBody>
          <a:bodyPr>
            <a:normAutofit/>
          </a:bodyPr>
          <a:lstStyle/>
          <a:p>
            <a:pPr algn="ctr"/>
            <a:r>
              <a:rPr lang="hi-IN" b="1" dirty="0">
                <a:solidFill>
                  <a:srgbClr val="FF0000"/>
                </a:solidFill>
              </a:rPr>
              <a:t>भारतीय समाज में सामाजिक </a:t>
            </a:r>
            <a:r>
              <a:rPr lang="hi-IN" b="1" dirty="0" smtClean="0">
                <a:solidFill>
                  <a:srgbClr val="FF0000"/>
                </a:solidFill>
              </a:rPr>
              <a:t>गतिशीलता</a:t>
            </a:r>
            <a:r>
              <a:rPr lang="hi-IN" dirty="0" smtClean="0">
                <a:solidFill>
                  <a:srgbClr val="FF0000"/>
                </a:solidFill>
              </a:rPr>
              <a:t> </a:t>
            </a:r>
            <a:r>
              <a:rPr lang="hi-IN" b="1" dirty="0" smtClean="0">
                <a:solidFill>
                  <a:srgbClr val="FF0000"/>
                </a:solidFill>
              </a:rPr>
              <a:t>चुनौतियाँ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sz="1800" dirty="0"/>
          </a:p>
          <a:p>
            <a:pPr lvl="0"/>
            <a:r>
              <a:rPr lang="hi-IN" sz="2800" dirty="0"/>
              <a:t>पारंपरिक रूप से जाति </a:t>
            </a:r>
            <a:r>
              <a:rPr lang="hi-IN" sz="2800" dirty="0" smtClean="0"/>
              <a:t>व्यवस्था</a:t>
            </a:r>
            <a:endParaRPr lang="en-US" sz="2800" dirty="0" smtClean="0"/>
          </a:p>
          <a:p>
            <a:pPr lvl="0"/>
            <a:r>
              <a:rPr lang="hi-IN" dirty="0" smtClean="0"/>
              <a:t>आर्थिक असमानता</a:t>
            </a:r>
            <a:endParaRPr lang="en-US" sz="2400" dirty="0" smtClean="0"/>
          </a:p>
          <a:p>
            <a:pPr lvl="0"/>
            <a:r>
              <a:rPr lang="hi-IN" dirty="0" smtClean="0"/>
              <a:t>ग्रामीण-शहरी अंतर</a:t>
            </a:r>
            <a:endParaRPr lang="en-US" sz="2400" dirty="0" smtClean="0"/>
          </a:p>
          <a:p>
            <a:pPr lvl="0"/>
            <a:r>
              <a:rPr lang="hi-IN" dirty="0" smtClean="0"/>
              <a:t>लैंगिक </a:t>
            </a:r>
            <a:r>
              <a:rPr lang="hi-IN" dirty="0"/>
              <a:t>असमानता</a:t>
            </a:r>
            <a:endParaRPr lang="en-US" sz="24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hi-IN" b="1" u="sng" dirty="0" smtClean="0"/>
              <a:t>सामाजिक गतिशीलता का महत्व</a:t>
            </a:r>
            <a:endParaRPr lang="en-US" sz="1800" u="sng" dirty="0" smtClean="0"/>
          </a:p>
          <a:p>
            <a:r>
              <a:rPr lang="hi-IN" sz="2800" b="1" dirty="0" smtClean="0"/>
              <a:t>समान अवसर (</a:t>
            </a:r>
            <a:r>
              <a:rPr lang="en-US" sz="2800" b="1" dirty="0" smtClean="0"/>
              <a:t>Equal Opportunities):</a:t>
            </a:r>
            <a:r>
              <a:rPr lang="en-US" sz="2800" dirty="0" smtClean="0"/>
              <a:t> </a:t>
            </a:r>
            <a:r>
              <a:rPr lang="hi-IN" sz="2800" dirty="0" smtClean="0"/>
              <a:t>यह सभी को अपनी प्रतिभा के अनुसार आगे बढ़ने के समान अवसर प्रदान करती है।</a:t>
            </a:r>
          </a:p>
          <a:p>
            <a:r>
              <a:rPr lang="hi-IN" sz="2800" b="1" dirty="0" smtClean="0"/>
              <a:t>प्रतिभा का विकास:</a:t>
            </a:r>
            <a:r>
              <a:rPr lang="hi-IN" sz="2800" dirty="0" smtClean="0"/>
              <a:t> व्यक्ति अपनी योग्यता के अनुसार अपना विकास कर सकते हैं।</a:t>
            </a:r>
          </a:p>
          <a:p>
            <a:r>
              <a:rPr lang="hi-IN" sz="2800" b="1" dirty="0" smtClean="0"/>
              <a:t>राष्ट्र की समृद्धि:</a:t>
            </a:r>
            <a:r>
              <a:rPr lang="hi-IN" sz="2800" dirty="0" smtClean="0"/>
              <a:t> जब प्रतिभा का अधिकतम उपयोग होता है, तो राष्ट्र की आर्थिक प्रगति और समृद्धि में वृद्धि होती है ।</a:t>
            </a:r>
          </a:p>
          <a:p>
            <a:r>
              <a:rPr lang="hi-IN" sz="2800" b="1" dirty="0" smtClean="0"/>
              <a:t>सामाजिक स्थिरता और नवाचार:</a:t>
            </a:r>
            <a:r>
              <a:rPr lang="hi-IN" sz="2800" dirty="0" smtClean="0"/>
              <a:t> यह समाज में नवीन ऊर्जा का संचार करती है और आवश्यकताओं की पूर्ति के साथ-साथ स्थिरता लाती है।</a:t>
            </a:r>
          </a:p>
          <a:p>
            <a:r>
              <a:rPr lang="hi-IN" sz="2800" b="1" dirty="0" smtClean="0"/>
              <a:t>शिक्षा का महत्व:</a:t>
            </a:r>
            <a:r>
              <a:rPr lang="hi-IN" sz="2800" dirty="0" smtClean="0"/>
              <a:t> शिक्षा के माध्यम से सामाजिक गतिशीलता बढ़ती है, जिससे लोग नए व्यवसायों के योग्य बनते हैं। </a:t>
            </a:r>
            <a:endParaRPr lang="en-US" sz="2800" dirty="0" smtClean="0"/>
          </a:p>
          <a:p>
            <a:pPr lvl="0"/>
            <a:r>
              <a:rPr lang="hi-IN" sz="2800" dirty="0" smtClean="0"/>
              <a:t>सामाजिक समानता और न्याय को बढ़ावा</a:t>
            </a:r>
            <a:endParaRPr lang="en-US" sz="2400" dirty="0" smtClean="0"/>
          </a:p>
          <a:p>
            <a:pPr lvl="0"/>
            <a:r>
              <a:rPr lang="hi-IN" sz="2800" dirty="0" smtClean="0"/>
              <a:t>आर्थिक विकास में सहायता</a:t>
            </a:r>
            <a:endParaRPr lang="en-US" sz="2400" dirty="0" smtClean="0"/>
          </a:p>
          <a:p>
            <a:pPr lvl="0"/>
            <a:r>
              <a:rPr lang="hi-IN" sz="2800" dirty="0" smtClean="0"/>
              <a:t>वर्ग संघर्ष को कम करना</a:t>
            </a:r>
            <a:endParaRPr lang="en-US" sz="2400" dirty="0" smtClean="0"/>
          </a:p>
          <a:p>
            <a:pPr lvl="0"/>
            <a:r>
              <a:rPr lang="hi-IN" sz="2800" dirty="0" smtClean="0"/>
              <a:t>समावेशी समाज का निर्माण</a:t>
            </a:r>
            <a:endParaRPr lang="en-US" sz="2800" dirty="0" smtClean="0"/>
          </a:p>
          <a:p>
            <a:endParaRPr lang="hi-IN" sz="2800" dirty="0" smtClean="0"/>
          </a:p>
          <a:p>
            <a:pPr lvl="0"/>
            <a:endParaRPr lang="en-US" sz="28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73</TotalTime>
  <Words>351</Words>
  <Application>Microsoft Office PowerPoint</Application>
  <PresentationFormat>On-screen Show (4:3)</PresentationFormat>
  <Paragraphs>78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S.V.S.P.M. ROOPANGARH</vt:lpstr>
      <vt:lpstr> सामाजिक गतिशीलता (Social Mobility)  </vt:lpstr>
      <vt:lpstr> सामाजिक गतिशीलता (Social Mobility) </vt:lpstr>
      <vt:lpstr>Slide 4</vt:lpstr>
      <vt:lpstr>Slide 5</vt:lpstr>
      <vt:lpstr>Slide 6</vt:lpstr>
      <vt:lpstr>Slide 7</vt:lpstr>
      <vt:lpstr>Slide 8</vt:lpstr>
      <vt:lpstr>Slide 9</vt:lpstr>
      <vt:lpstr>        THANK TOU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सामाजिक गतिशीलता (Social Mobility)</dc:title>
  <dc:creator>shree</dc:creator>
  <cp:lastModifiedBy>shree</cp:lastModifiedBy>
  <cp:revision>27</cp:revision>
  <dcterms:created xsi:type="dcterms:W3CDTF">2026-01-26T06:05:28Z</dcterms:created>
  <dcterms:modified xsi:type="dcterms:W3CDTF">2026-04-21T06:20:02Z</dcterms:modified>
</cp:coreProperties>
</file>