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56" r:id="rId3"/>
    <p:sldId id="257" r:id="rId4"/>
    <p:sldId id="267" r:id="rId5"/>
    <p:sldId id="258" r:id="rId6"/>
    <p:sldId id="259" r:id="rId7"/>
    <p:sldId id="260" r:id="rId8"/>
    <p:sldId id="261" r:id="rId9"/>
    <p:sldId id="262" r:id="rId10"/>
    <p:sldId id="264" r:id="rId11"/>
    <p:sldId id="266" r:id="rId12"/>
    <p:sldId id="263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A0E66-7BEE-46EA-B882-A19CADACDB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C3183-FD8B-402C-B608-A5F61378F1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C3183-FD8B-402C-B608-A5F61378F1E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1FC11-CBFD-4ECE-8D26-5559F3A28C20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C4E03-0C72-4A6A-A00F-7B96B8D2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e65071d0be4bfe9c&amp;sxsrf=ANbL-n5bDNhWCWyn7xgvxRusyUMg7BrGJg:1769499193031&amp;q=%E0%A4%B6%E0%A4%BF%E0%A4%95%E0%A5%8D%E0%A4%B7%E0%A4%BE+%E0%A4%95%E0%A4%BE+%E0%A4%B8%E0%A5%8D%E0%A4%A4%E0%A4%B0%E0%A5%80%E0%A4%95%E0%A4%B0%E0%A4%A3+%E0%A4%95%E0%A5%8D%E0%A4%AF%E0%A4%BE+%E0%A4%B9%E0%A5%88?&amp;sa=X&amp;ved=2ahUKEwim1NKWmquSAxUK1DgGHREsGGEQxccNegQIOhAB&amp;mstk=AUtExfCLIzh-7jq2fLX82qjQ0RrgqFgW2XBk5d3CHIx20EoBQKb2LGQvTMBaZBWu_HL4KBVnJt2WIdO-TtfbvZZzuDNFY_Wk93w0HTuNRXAImYZneIEvPbz6tBjhr4gFyi6lop2InEIClKRLopdbwRap4bA8FI4bGPAt19fLyOXL7jkJ9sjOG2Z_9P7JyVK_n4FCbkHxA53YDYavkPcd8-jvNU75fdJyVv__t7HgEdFXmhtvd_NW40l-XzTF0ybHgH7H8M3NY4QQK7XcNwvIKuK1Nupr&amp;csui=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314325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S.V.S.P.M. ROOPANGARH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SUBJECT: EDUCATION IN CONTEMPORARY EDUCATION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505200" y="609600"/>
            <a:ext cx="1600200" cy="137160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381000"/>
            <a:ext cx="9144000" cy="618630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i-IN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शिक्षा के स्तरीकरण की प्रक्रिया : </a:t>
            </a:r>
            <a:r>
              <a:rPr kumimoji="0" 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Mangal"/>
              </a:rPr>
              <a:t>Flow Chart</a:t>
            </a:r>
            <a:endParaRPr kumimoji="0" lang="en-US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सामाजिक-आर्थिक असमानता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↓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असमान शैक्षणिक अवसर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प्रवेश में अंतर)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↓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संसाधनों का असमान वितरण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शिक्षक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स्कूल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तकनीक)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↓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परिवार की सामाजिक पृष्ठभूमि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जाति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वर्ग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शिक्षा स्तर)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↓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भाषा एवं पाठ्यक्रम का प्रभाव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अंग्रेज़ी माध्यम बनाम स्थानीय भाषा)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↓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ड्रॉपआउट की समस्या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गरीबी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बाल श्रम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लैंगिक कारण)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↓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शैक्षणिक उपलब्धि में अंतर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↓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सामाजिक असमानता की पुनरावृत्ति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kumimoji="0" lang="hi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पीढ़ी दर पीढ़ी)</a:t>
            </a:r>
            <a:endParaRPr kumimoji="0" lang="hi-IN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858000"/>
          </a:xfrm>
        </p:spPr>
        <p:txBody>
          <a:bodyPr/>
          <a:lstStyle/>
          <a:p>
            <a:endParaRPr lang="en-US" b="1" u="sng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b="1" u="sng" dirty="0" smtClean="0">
                <a:latin typeface="Arial Unicode MS" pitchFamily="34" charset="-128"/>
                <a:ea typeface="Arial Unicode MS" pitchFamily="34" charset="-128"/>
              </a:rPr>
              <a:t>शिक्षा के स्तरीकरण </a:t>
            </a:r>
            <a:r>
              <a:rPr lang="hi-IN" b="1" u="sng" dirty="0" smtClean="0"/>
              <a:t>को रोकने के लिए</a:t>
            </a:r>
            <a:endParaRPr lang="en-US" b="1" u="sng" dirty="0" smtClean="0"/>
          </a:p>
          <a:p>
            <a:r>
              <a:rPr lang="hi-IN" dirty="0" smtClean="0"/>
              <a:t>समान शिक्षा अवसर</a:t>
            </a:r>
            <a:r>
              <a:rPr lang="en-US" dirty="0" smtClean="0"/>
              <a:t>, </a:t>
            </a:r>
            <a:r>
              <a:rPr lang="hi-IN" dirty="0" smtClean="0"/>
              <a:t>छात्रवृत्ति</a:t>
            </a:r>
            <a:r>
              <a:rPr lang="en-US" dirty="0" smtClean="0"/>
              <a:t>, </a:t>
            </a:r>
            <a:r>
              <a:rPr lang="hi-IN" dirty="0" smtClean="0"/>
              <a:t>सरकारी योजनाएँ और गुणवत्तापूर्ण सरकारी स्कूल इस समस्या को कम कर सकते हैं।</a:t>
            </a:r>
            <a:endParaRPr lang="en-US" dirty="0" smtClean="0"/>
          </a:p>
          <a:p>
            <a:r>
              <a:rPr lang="hi-IN" dirty="0" smtClean="0"/>
              <a:t>समावेशी नीतियाँ और मजबूत सरकारी शिक्षा प्रणाली आवश्यक है।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hi-IN" b="1" dirty="0" smtClean="0"/>
              <a:t>निष्कर्ष: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 smtClean="0"/>
          </a:p>
          <a:p>
            <a:r>
              <a:rPr lang="hi-IN" dirty="0" smtClean="0"/>
              <a:t>इस </a:t>
            </a:r>
            <a:r>
              <a:rPr lang="hi-IN" dirty="0"/>
              <a:t>प्रकार शिक्षा का स्तरीकरण एक </a:t>
            </a:r>
            <a:r>
              <a:rPr lang="hi-IN" b="1" dirty="0"/>
              <a:t>सतत प्रक्रिया</a:t>
            </a:r>
            <a:r>
              <a:rPr lang="hi-IN" dirty="0"/>
              <a:t> है</a:t>
            </a:r>
            <a:r>
              <a:rPr lang="en-US" dirty="0"/>
              <a:t>, </a:t>
            </a:r>
            <a:r>
              <a:rPr lang="hi-IN" dirty="0"/>
              <a:t>जिसमें सामाजिक और आर्थिक असमानताएँ शिक्षा के माध्यम से पीढ़ी दर पीढ़ी आगे बढ़ती रहती हैं</a:t>
            </a:r>
            <a:r>
              <a:rPr lang="hi-IN" dirty="0" smtClean="0"/>
              <a:t>।</a:t>
            </a:r>
            <a:endParaRPr lang="en-US" dirty="0" smtClean="0"/>
          </a:p>
          <a:p>
            <a:r>
              <a:rPr lang="hi-IN" dirty="0" smtClean="0"/>
              <a:t>शिक्षा का स्तरीकरण समाज में </a:t>
            </a:r>
            <a:r>
              <a:rPr lang="hi-IN" b="1" dirty="0" smtClean="0"/>
              <a:t>असमानता को जन्म देता है और बनाए रखता है</a:t>
            </a:r>
            <a:r>
              <a:rPr lang="hi-IN" dirty="0" smtClean="0"/>
              <a:t>।</a:t>
            </a:r>
            <a:endParaRPr lang="en-US" dirty="0" smtClean="0"/>
          </a:p>
          <a:p>
            <a:pPr>
              <a:buNone/>
            </a:pPr>
            <a:r>
              <a:rPr lang="hi-IN" dirty="0" smtClean="0"/>
              <a:t>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676400"/>
            <a:ext cx="5105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 smtClean="0">
              <a:latin typeface="Algerian" pitchFamily="82" charset="0"/>
            </a:endParaRPr>
          </a:p>
          <a:p>
            <a:r>
              <a:rPr lang="en-US" sz="4800" b="1" dirty="0" smtClean="0">
                <a:latin typeface="Algerian" pitchFamily="82" charset="0"/>
              </a:rPr>
              <a:t>THANK YOU</a:t>
            </a:r>
          </a:p>
          <a:p>
            <a:endParaRPr lang="en-US" sz="4800" b="1" dirty="0" smtClean="0">
              <a:latin typeface="Algerian" pitchFamily="82" charset="0"/>
            </a:endParaRPr>
          </a:p>
          <a:p>
            <a:endParaRPr lang="en-US" sz="4800" b="1" dirty="0" smtClean="0">
              <a:latin typeface="Algerian" pitchFamily="82" charset="0"/>
            </a:endParaRPr>
          </a:p>
          <a:p>
            <a:endParaRPr lang="en-US" sz="4800" b="1" dirty="0" smtClean="0">
              <a:latin typeface="Algerian" pitchFamily="82" charset="0"/>
            </a:endParaRPr>
          </a:p>
          <a:p>
            <a:endParaRPr lang="en-US" sz="4800" b="1" dirty="0" smtClean="0">
              <a:latin typeface="Algerian" pitchFamily="82" charset="0"/>
            </a:endParaRPr>
          </a:p>
          <a:p>
            <a:r>
              <a:rPr lang="en-US" sz="4800" b="1" dirty="0" smtClean="0">
                <a:latin typeface="Algerian" pitchFamily="82" charset="0"/>
              </a:rPr>
              <a:t> </a:t>
            </a:r>
            <a:endParaRPr lang="en-US" sz="4800" b="1" dirty="0">
              <a:latin typeface="Algerian" pitchFamily="82" charset="0"/>
            </a:endParaRPr>
          </a:p>
        </p:txBody>
      </p:sp>
      <p:pic>
        <p:nvPicPr>
          <p:cNvPr id="1026" name="Picture 2" descr="Flowers Png 9 Transparent HQ PNG Download | FreePNGim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343400"/>
            <a:ext cx="2343150" cy="1952625"/>
          </a:xfrm>
          <a:prstGeom prst="rect">
            <a:avLst/>
          </a:prstGeom>
          <a:noFill/>
        </p:spPr>
      </p:pic>
      <p:pic>
        <p:nvPicPr>
          <p:cNvPr id="1028" name="Picture 4" descr="Flowers Png 9 Transparent HQ PNG Download | FreePNGim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611733">
            <a:off x="6719843" y="98861"/>
            <a:ext cx="2343150" cy="1952625"/>
          </a:xfrm>
          <a:prstGeom prst="rect">
            <a:avLst/>
          </a:prstGeom>
          <a:noFill/>
        </p:spPr>
      </p:pic>
      <p:pic>
        <p:nvPicPr>
          <p:cNvPr id="1032" name="Picture 8" descr="Flowers Png 9 Transparent HQ PNG Download | FreePNGim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33337" y="347662"/>
            <a:ext cx="2343150" cy="1952625"/>
          </a:xfrm>
          <a:prstGeom prst="rect">
            <a:avLst/>
          </a:prstGeom>
          <a:noFill/>
        </p:spPr>
      </p:pic>
      <p:pic>
        <p:nvPicPr>
          <p:cNvPr id="1036" name="Picture 12" descr="Flowers Png 9 Transparent HQ PNG Download | FreePNGim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996037">
            <a:off x="6676948" y="4426651"/>
            <a:ext cx="2343150" cy="1952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9812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sz="3200" b="1" dirty="0" smtClean="0"/>
              <a:t>शिक्षा का स्तरीकरण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hi-IN" sz="3200" b="1" dirty="0" smtClean="0"/>
              <a:t>(</a:t>
            </a:r>
            <a:r>
              <a:rPr lang="en-US" sz="3200" b="1" dirty="0" smtClean="0"/>
              <a:t>Stratification of Education)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43400"/>
            <a:ext cx="9144000" cy="2514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1"/>
                </a:solidFill>
              </a:rPr>
              <a:t>                                                                  </a:t>
            </a:r>
          </a:p>
          <a:p>
            <a:pPr algn="l"/>
            <a:r>
              <a:rPr lang="en-US" sz="3600" b="1" dirty="0" smtClean="0">
                <a:solidFill>
                  <a:schemeClr val="tx1"/>
                </a:solidFill>
              </a:rPr>
              <a:t>                                                                  By </a:t>
            </a:r>
          </a:p>
          <a:p>
            <a:pPr algn="r"/>
            <a:r>
              <a:rPr lang="en-US" sz="3600" b="1" dirty="0" smtClean="0">
                <a:solidFill>
                  <a:schemeClr val="tx1"/>
                </a:solidFill>
              </a:rPr>
              <a:t>RANU VARSHNEY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10242" name="Picture 2" descr="690+ Social Stratification Stock Photos, Pictures &amp; Royalty-Free Images -  iStock | Social class, Gratification, Rich and po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981200"/>
            <a:ext cx="3924300" cy="23621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en-US" b="1" dirty="0" smtClean="0">
              <a:hlinkClick r:id="rId3"/>
            </a:endParaRPr>
          </a:p>
          <a:p>
            <a:pPr algn="ctr">
              <a:buNone/>
            </a:pPr>
            <a:r>
              <a:rPr lang="hi-IN" b="1" dirty="0" smtClean="0">
                <a:hlinkClick r:id="rId3"/>
              </a:rPr>
              <a:t>शिक्षा </a:t>
            </a:r>
            <a:r>
              <a:rPr lang="hi-IN" b="1" dirty="0" smtClean="0">
                <a:hlinkClick r:id="rId3"/>
              </a:rPr>
              <a:t>का स्तरीकरण क्या है?</a:t>
            </a:r>
            <a:endParaRPr lang="hi-IN" b="1" dirty="0" smtClean="0"/>
          </a:p>
          <a:p>
            <a:r>
              <a:rPr lang="hi-IN" sz="2600" dirty="0" smtClean="0"/>
              <a:t>जब समाज के अलग-अलग वर्गों को शिक्षा की गुणवत्ता</a:t>
            </a:r>
            <a:r>
              <a:rPr lang="en-US" sz="2600" dirty="0" smtClean="0"/>
              <a:t>, </a:t>
            </a:r>
            <a:r>
              <a:rPr lang="hi-IN" sz="2600" dirty="0" smtClean="0"/>
              <a:t>सुविधाएँ और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    </a:t>
            </a:r>
            <a:r>
              <a:rPr lang="hi-IN" sz="2600" dirty="0" smtClean="0"/>
              <a:t>अवसर </a:t>
            </a:r>
            <a:r>
              <a:rPr lang="hi-IN" sz="2600" dirty="0" smtClean="0"/>
              <a:t>समान रूप से नहीं मिलते</a:t>
            </a:r>
            <a:r>
              <a:rPr lang="en-US" sz="2600" dirty="0" smtClean="0"/>
              <a:t>, </a:t>
            </a:r>
            <a:r>
              <a:rPr lang="hi-IN" sz="2600" dirty="0" smtClean="0"/>
              <a:t>तो इसे </a:t>
            </a:r>
            <a:r>
              <a:rPr lang="hi-IN" sz="2600" b="1" dirty="0" smtClean="0">
                <a:solidFill>
                  <a:srgbClr val="00B0F0"/>
                </a:solidFill>
              </a:rPr>
              <a:t>शिक्षा का स्तरीकरण</a:t>
            </a:r>
            <a:r>
              <a:rPr lang="hi-IN" sz="2600" dirty="0" smtClean="0">
                <a:solidFill>
                  <a:srgbClr val="00B0F0"/>
                </a:solidFill>
              </a:rPr>
              <a:t> </a:t>
            </a:r>
            <a:r>
              <a:rPr lang="hi-IN" sz="2600" dirty="0" smtClean="0"/>
              <a:t>कहा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     </a:t>
            </a:r>
            <a:r>
              <a:rPr lang="hi-IN" sz="2600" dirty="0" smtClean="0"/>
              <a:t>जाता </a:t>
            </a:r>
            <a:r>
              <a:rPr lang="hi-IN" sz="2600" dirty="0" smtClean="0"/>
              <a:t>है</a:t>
            </a:r>
            <a:r>
              <a:rPr lang="hi-IN" sz="2600" dirty="0" smtClean="0"/>
              <a:t>।</a:t>
            </a: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r>
              <a:rPr lang="hi-IN" sz="2600" dirty="0" smtClean="0"/>
              <a:t>शैक्षिक स्तरीकरण से तात्पर्य शिक्षा तक पहुँच और परिणामों में व्याप्त असमानता की व्यवस्थित परतों से है, जो विभिन्न समाजों में सामाजिक गतिशीलता को प्रभावित कर सकती हैं।</a:t>
            </a:r>
            <a:endParaRPr lang="en-US" sz="2600" dirty="0" smtClean="0"/>
          </a:p>
          <a:p>
            <a:pPr>
              <a:buNone/>
            </a:pPr>
            <a:r>
              <a:rPr lang="hi-IN" sz="2600" dirty="0" smtClean="0"/>
              <a:t> </a:t>
            </a:r>
            <a:endParaRPr lang="en-US" sz="2600" dirty="0" smtClean="0"/>
          </a:p>
          <a:p>
            <a:pPr>
              <a:buNone/>
            </a:pPr>
            <a:endParaRPr lang="en-US" sz="2600" b="1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algn="ctr">
              <a:buFont typeface="Wingdings" pitchFamily="2" charset="2"/>
              <a:buChar char="q"/>
            </a:pPr>
            <a:r>
              <a:rPr lang="hi-IN" b="1" u="sng" dirty="0" smtClean="0">
                <a:solidFill>
                  <a:schemeClr val="accent2">
                    <a:lumMod val="75000"/>
                  </a:schemeClr>
                </a:solidFill>
              </a:rPr>
              <a:t>शिक्षा का स्तरीकरण के आधार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1. </a:t>
            </a:r>
            <a:r>
              <a:rPr lang="hi-IN" b="1" dirty="0" smtClean="0">
                <a:solidFill>
                  <a:srgbClr val="00B0F0"/>
                </a:solidFill>
              </a:rPr>
              <a:t>आर्थिक आधार पर स्तरीकरण</a:t>
            </a: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hi-IN" dirty="0" smtClean="0"/>
              <a:t>परिवार की आर्थिक स्थिति यह तय करती है कि बच्चे किस</a:t>
            </a:r>
            <a:endParaRPr lang="en-US" dirty="0" smtClean="0"/>
          </a:p>
          <a:p>
            <a:pPr>
              <a:buNone/>
            </a:pPr>
            <a:r>
              <a:rPr lang="hi-IN" dirty="0" smtClean="0"/>
              <a:t>गुणवत्ता वाली शिक्षा प्राप्त कर सकते हैं</a:t>
            </a:r>
            <a:r>
              <a:rPr lang="en-US" dirty="0" smtClean="0"/>
              <a:t> |</a:t>
            </a:r>
            <a:r>
              <a:rPr lang="hi-IN" dirty="0" smtClean="0"/>
              <a:t>अमीर परिवारअपने</a:t>
            </a:r>
            <a:endParaRPr lang="en-US" dirty="0" smtClean="0"/>
          </a:p>
          <a:p>
            <a:pPr>
              <a:buNone/>
            </a:pPr>
            <a:r>
              <a:rPr lang="hi-IN" dirty="0" smtClean="0"/>
              <a:t>बच्चों को महंगे निजी स्कूलों</a:t>
            </a:r>
            <a:r>
              <a:rPr lang="en-US" dirty="0" smtClean="0"/>
              <a:t>,</a:t>
            </a:r>
            <a:r>
              <a:rPr lang="hi-IN" dirty="0" smtClean="0"/>
              <a:t>कोचिंग और विदेशी</a:t>
            </a:r>
            <a:r>
              <a:rPr lang="en-US" dirty="0" smtClean="0"/>
              <a:t> </a:t>
            </a:r>
            <a:r>
              <a:rPr lang="hi-IN" dirty="0" smtClean="0"/>
              <a:t>विश्वविद्यालयों</a:t>
            </a:r>
            <a:endParaRPr lang="en-US" dirty="0" smtClean="0"/>
          </a:p>
          <a:p>
            <a:pPr>
              <a:buNone/>
            </a:pPr>
            <a:r>
              <a:rPr lang="hi-IN" dirty="0" smtClean="0"/>
              <a:t>में भेज सकते हैं</a:t>
            </a:r>
            <a:r>
              <a:rPr lang="en-US" dirty="0" smtClean="0"/>
              <a:t>, </a:t>
            </a:r>
            <a:r>
              <a:rPr lang="hi-IN" dirty="0" smtClean="0"/>
              <a:t>जबकि गरीब परिवार</a:t>
            </a:r>
            <a:r>
              <a:rPr lang="en-US" dirty="0" smtClean="0"/>
              <a:t> </a:t>
            </a:r>
            <a:r>
              <a:rPr lang="hi-IN" dirty="0" smtClean="0"/>
              <a:t>सरकारी स्कूलों तक</a:t>
            </a:r>
            <a:endParaRPr lang="en-US" dirty="0" smtClean="0"/>
          </a:p>
          <a:p>
            <a:pPr>
              <a:buNone/>
            </a:pPr>
            <a:r>
              <a:rPr lang="hi-IN" dirty="0" smtClean="0"/>
              <a:t>सीमित रहते हैं।</a:t>
            </a:r>
            <a:endParaRPr lang="en-US" dirty="0" smtClean="0"/>
          </a:p>
          <a:p>
            <a:r>
              <a:rPr lang="hi-IN" b="1" dirty="0" smtClean="0"/>
              <a:t>उदाहरण:</a:t>
            </a:r>
            <a:endParaRPr lang="en-US" dirty="0" smtClean="0"/>
          </a:p>
          <a:p>
            <a:pPr lvl="0"/>
            <a:r>
              <a:rPr lang="hi-IN" dirty="0" smtClean="0"/>
              <a:t>एक अमीर बच्चा </a:t>
            </a:r>
            <a:r>
              <a:rPr lang="en-US" b="1" dirty="0" smtClean="0"/>
              <a:t>CBSE/IB </a:t>
            </a:r>
            <a:r>
              <a:rPr lang="hi-IN" b="1" dirty="0" smtClean="0"/>
              <a:t>स्कूल + कोचिंग</a:t>
            </a:r>
            <a:r>
              <a:rPr lang="hi-IN" dirty="0" smtClean="0"/>
              <a:t> लेकर </a:t>
            </a:r>
            <a:r>
              <a:rPr lang="en-US" dirty="0" smtClean="0"/>
              <a:t>IIT </a:t>
            </a:r>
            <a:r>
              <a:rPr lang="hi-IN" dirty="0" smtClean="0"/>
              <a:t>की तैयारी करता है।</a:t>
            </a:r>
            <a:endParaRPr lang="en-US" dirty="0" smtClean="0"/>
          </a:p>
          <a:p>
            <a:pPr lvl="0"/>
            <a:r>
              <a:rPr lang="hi-IN" dirty="0" smtClean="0"/>
              <a:t>वहीं गरीब बच्चा </a:t>
            </a:r>
            <a:r>
              <a:rPr lang="hi-IN" b="1" dirty="0" smtClean="0"/>
              <a:t>सरकारी स्कूल</a:t>
            </a:r>
            <a:r>
              <a:rPr lang="hi-IN" dirty="0" smtClean="0"/>
              <a:t> में पढ़ता है</a:t>
            </a:r>
            <a:r>
              <a:rPr lang="en-US" dirty="0" smtClean="0"/>
              <a:t>, </a:t>
            </a:r>
            <a:r>
              <a:rPr lang="hi-IN" dirty="0" smtClean="0"/>
              <a:t>जहाँ शिक्षक और संसाधन कम हैं।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b="1" dirty="0"/>
              <a:t>2. </a:t>
            </a:r>
            <a:r>
              <a:rPr lang="hi-IN" b="1" dirty="0">
                <a:solidFill>
                  <a:srgbClr val="0070C0"/>
                </a:solidFill>
              </a:rPr>
              <a:t>सामाजिक / जातीय आधार पर </a:t>
            </a:r>
            <a:r>
              <a:rPr lang="hi-IN" b="1" dirty="0" smtClean="0">
                <a:solidFill>
                  <a:srgbClr val="0070C0"/>
                </a:solidFill>
              </a:rPr>
              <a:t>स्तरीकरण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hi-IN" dirty="0" smtClean="0"/>
              <a:t> पारंपरिक रूप से, भारत में </a:t>
            </a:r>
            <a:r>
              <a:rPr lang="en-US" dirty="0" smtClean="0"/>
              <a:t>, </a:t>
            </a:r>
            <a:r>
              <a:rPr lang="hi-IN" dirty="0" smtClean="0"/>
              <a:t>जाति </a:t>
            </a:r>
            <a:r>
              <a:rPr lang="hi-IN" dirty="0"/>
              <a:t>या सामाजिक वर्ग के कारण कुछ बच्चों को अच्छी शिक्षा से वंचित रहना पड़ता है।</a:t>
            </a:r>
            <a:endParaRPr lang="en-US" dirty="0"/>
          </a:p>
          <a:p>
            <a:pPr>
              <a:buNone/>
            </a:pPr>
            <a:r>
              <a:rPr lang="hi-IN" b="1" dirty="0"/>
              <a:t>उदाहरण:</a:t>
            </a:r>
            <a:endParaRPr lang="en-US" dirty="0"/>
          </a:p>
          <a:p>
            <a:r>
              <a:rPr lang="hi-IN" dirty="0"/>
              <a:t>अनुसूचित जाति/जनजाति के बच्चे कई बार स्कूल छोड़ने को मजबूर होते हैं</a:t>
            </a:r>
            <a:r>
              <a:rPr lang="hi-IN" dirty="0" smtClean="0"/>
              <a:t>।</a:t>
            </a:r>
            <a:endParaRPr lang="en-US" dirty="0" smtClean="0"/>
          </a:p>
          <a:p>
            <a:r>
              <a:rPr lang="hi-IN" dirty="0" smtClean="0"/>
              <a:t>ऊँची जाति के बच्चों </a:t>
            </a:r>
            <a:r>
              <a:rPr lang="hi-IN" dirty="0"/>
              <a:t>को घर से ही पढ़ाई का बेहतर माहौल मिलता है।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3</a:t>
            </a:r>
            <a:r>
              <a:rPr lang="en-US" b="1" dirty="0"/>
              <a:t>. </a:t>
            </a:r>
            <a:r>
              <a:rPr lang="hi-IN" b="1" dirty="0">
                <a:solidFill>
                  <a:srgbClr val="0070C0"/>
                </a:solidFill>
              </a:rPr>
              <a:t>लैंगिक आधार पर </a:t>
            </a:r>
            <a:r>
              <a:rPr lang="hi-IN" b="1" dirty="0" smtClean="0">
                <a:solidFill>
                  <a:srgbClr val="0070C0"/>
                </a:solidFill>
              </a:rPr>
              <a:t>स्तरीकरण</a:t>
            </a:r>
            <a:r>
              <a:rPr lang="en-US" dirty="0"/>
              <a:t/>
            </a:r>
            <a:br>
              <a:rPr lang="en-US" dirty="0"/>
            </a:br>
            <a:r>
              <a:rPr lang="hi-IN" dirty="0" smtClean="0"/>
              <a:t>भारत में लड़के </a:t>
            </a:r>
            <a:r>
              <a:rPr lang="hi-IN" dirty="0"/>
              <a:t>और लड़कियों को शिक्षा के समान अवसर नहीं दिए जाते।</a:t>
            </a:r>
            <a:endParaRPr lang="en-US" dirty="0"/>
          </a:p>
          <a:p>
            <a:r>
              <a:rPr lang="hi-IN" b="1" dirty="0"/>
              <a:t>उदाहरण:</a:t>
            </a:r>
            <a:endParaRPr lang="en-US" dirty="0"/>
          </a:p>
          <a:p>
            <a:pPr lvl="0"/>
            <a:r>
              <a:rPr lang="hi-IN" dirty="0"/>
              <a:t>गाँवों में लड़कों को कॉलेज भेजा जाता है</a:t>
            </a:r>
            <a:r>
              <a:rPr lang="en-US" dirty="0"/>
              <a:t>, </a:t>
            </a:r>
            <a:r>
              <a:rPr lang="hi-IN" dirty="0"/>
              <a:t>लेकिन लड़कियों की पढ़ाई जल्दी छुड़ा दी जाती है।</a:t>
            </a:r>
            <a:endParaRPr lang="en-US" dirty="0"/>
          </a:p>
          <a:p>
            <a:pPr lvl="0"/>
            <a:r>
              <a:rPr lang="hi-IN" dirty="0"/>
              <a:t>लड़कियों की उच्च शिक्षा को </a:t>
            </a:r>
            <a:r>
              <a:rPr lang="en-US" dirty="0"/>
              <a:t>“</a:t>
            </a:r>
            <a:r>
              <a:rPr lang="hi-IN" dirty="0"/>
              <a:t>ज़रूरी नहीं</a:t>
            </a:r>
            <a:r>
              <a:rPr lang="en-US" dirty="0"/>
              <a:t>” </a:t>
            </a:r>
            <a:r>
              <a:rPr lang="hi-IN" dirty="0"/>
              <a:t>समझा जाता है।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b="1" u="sng" dirty="0"/>
              <a:t>4</a:t>
            </a:r>
            <a:r>
              <a:rPr lang="en-US" b="1" u="sng" dirty="0" smtClean="0"/>
              <a:t>.</a:t>
            </a:r>
            <a:r>
              <a:rPr lang="hi-IN" b="1" u="sng" dirty="0" smtClean="0"/>
              <a:t>शहरी-ग्रामीण </a:t>
            </a:r>
            <a:r>
              <a:rPr lang="hi-IN" b="1" u="sng" dirty="0"/>
              <a:t>आधार पर स्तरीकरण</a:t>
            </a:r>
            <a:endParaRPr lang="en-US" u="sng" dirty="0"/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hi-IN" dirty="0"/>
              <a:t>शहरों और गाँवों की शिक्षा सुविधाओं में बड़ा अंतर होता है।</a:t>
            </a:r>
            <a:endParaRPr lang="en-US" dirty="0"/>
          </a:p>
          <a:p>
            <a:r>
              <a:rPr lang="hi-IN" b="1" dirty="0"/>
              <a:t>उदाहरण:</a:t>
            </a:r>
            <a:endParaRPr lang="en-US" dirty="0"/>
          </a:p>
          <a:p>
            <a:pPr lvl="0"/>
            <a:r>
              <a:rPr lang="hi-IN" dirty="0"/>
              <a:t>शहरों में स्मार्ट क्लास</a:t>
            </a:r>
            <a:r>
              <a:rPr lang="en-US" dirty="0"/>
              <a:t>, </a:t>
            </a:r>
            <a:r>
              <a:rPr lang="hi-IN" dirty="0"/>
              <a:t>लैब</a:t>
            </a:r>
            <a:r>
              <a:rPr lang="en-US" dirty="0"/>
              <a:t>, </a:t>
            </a:r>
            <a:r>
              <a:rPr lang="hi-IN" dirty="0"/>
              <a:t>इंटरनेट उपलब्ध है।</a:t>
            </a:r>
            <a:endParaRPr lang="en-US" dirty="0"/>
          </a:p>
          <a:p>
            <a:pPr lvl="0"/>
            <a:r>
              <a:rPr lang="hi-IN" dirty="0"/>
              <a:t>गाँवों में स्कूल भवन</a:t>
            </a:r>
            <a:r>
              <a:rPr lang="en-US" dirty="0"/>
              <a:t>, </a:t>
            </a:r>
            <a:r>
              <a:rPr lang="hi-IN" dirty="0"/>
              <a:t>शिक्षक और किताबों की कमी होती है</a:t>
            </a:r>
            <a:r>
              <a:rPr lang="hi-IN" dirty="0" smtClean="0"/>
              <a:t>।</a:t>
            </a:r>
            <a:endParaRPr lang="en-US" dirty="0" smtClean="0"/>
          </a:p>
          <a:p>
            <a:pPr lvl="0"/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b="1" u="sng" dirty="0"/>
              <a:t>5. </a:t>
            </a:r>
            <a:r>
              <a:rPr lang="hi-IN" b="1" u="sng" dirty="0"/>
              <a:t>संस्थागत आधार पर </a:t>
            </a:r>
            <a:r>
              <a:rPr lang="hi-IN" b="1" u="sng" dirty="0" smtClean="0"/>
              <a:t>स्तरीकरण</a:t>
            </a:r>
            <a:r>
              <a:rPr lang="en-US" dirty="0"/>
              <a:t/>
            </a:r>
            <a:br>
              <a:rPr lang="en-US" dirty="0"/>
            </a:br>
            <a:r>
              <a:rPr lang="hi-IN" dirty="0"/>
              <a:t>कुछ संस्थान बहुत उच्च स्तर के होते हैं</a:t>
            </a:r>
            <a:r>
              <a:rPr lang="en-US" dirty="0"/>
              <a:t>, </a:t>
            </a:r>
            <a:r>
              <a:rPr lang="hi-IN" dirty="0"/>
              <a:t>जबकि बाकी सामान्य।</a:t>
            </a:r>
            <a:endParaRPr lang="en-US" dirty="0"/>
          </a:p>
          <a:p>
            <a:r>
              <a:rPr lang="hi-IN" b="1" dirty="0"/>
              <a:t>उदाहरण:</a:t>
            </a:r>
            <a:endParaRPr lang="en-US" dirty="0"/>
          </a:p>
          <a:p>
            <a:pPr lvl="0"/>
            <a:r>
              <a:rPr lang="en-US" b="1" dirty="0"/>
              <a:t>IIT, AIIMS, DU</a:t>
            </a:r>
            <a:r>
              <a:rPr lang="en-US" dirty="0"/>
              <a:t> </a:t>
            </a:r>
            <a:r>
              <a:rPr lang="hi-IN" dirty="0"/>
              <a:t>जैसे संस्थानों से पढ़े छात्र जल्दी नौकरी पाते हैं।</a:t>
            </a:r>
            <a:endParaRPr lang="en-US" dirty="0"/>
          </a:p>
          <a:p>
            <a:pPr lvl="0"/>
            <a:r>
              <a:rPr lang="hi-IN" dirty="0"/>
              <a:t>साधारण कॉलेजों के छात्रों को वही अवसर नहीं मिलते।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hi-IN" sz="2700" b="1" dirty="0" smtClean="0"/>
              <a:t>शिक्षा </a:t>
            </a:r>
            <a:r>
              <a:rPr lang="hi-IN" sz="2700" b="1" dirty="0"/>
              <a:t>का स्तरीकरण : प्रक्रिया </a:t>
            </a: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hi-IN" sz="2700" b="1" dirty="0" smtClean="0"/>
              <a:t>(</a:t>
            </a:r>
            <a:r>
              <a:rPr lang="en-US" sz="2700" b="1" dirty="0"/>
              <a:t>Process of Stratification of Education)</a:t>
            </a:r>
            <a:r>
              <a:rPr lang="en-US" sz="2700" dirty="0"/>
              <a:t/>
            </a:r>
            <a:br>
              <a:rPr lang="en-US" sz="2700" dirty="0"/>
            </a:b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i-IN" sz="2800" dirty="0"/>
              <a:t>शिक्षा का स्तरीकरण वह प्रक्रिया है जिसके माध्यम से शिक्षा </a:t>
            </a:r>
            <a:r>
              <a:rPr lang="hi-IN" sz="2800" dirty="0" smtClean="0"/>
              <a:t>व्यवस्था</a:t>
            </a:r>
            <a:endParaRPr lang="en-US" sz="2800" dirty="0" smtClean="0"/>
          </a:p>
          <a:p>
            <a:pPr>
              <a:buNone/>
            </a:pPr>
            <a:r>
              <a:rPr lang="hi-IN" sz="2800" dirty="0" smtClean="0"/>
              <a:t>समाज </a:t>
            </a:r>
            <a:r>
              <a:rPr lang="hi-IN" sz="2800" dirty="0"/>
              <a:t>में मौजूद सामाजिक-आर्थिक असमानताओं को </a:t>
            </a:r>
            <a:r>
              <a:rPr lang="hi-IN" sz="2800" b="1" dirty="0"/>
              <a:t>बनाए </a:t>
            </a:r>
            <a:r>
              <a:rPr lang="hi-IN" sz="2800" b="1" dirty="0" smtClean="0"/>
              <a:t>रखती</a:t>
            </a:r>
            <a:endParaRPr lang="en-US" sz="2800" b="1" dirty="0" smtClean="0"/>
          </a:p>
          <a:p>
            <a:pPr>
              <a:buNone/>
            </a:pPr>
            <a:r>
              <a:rPr lang="hi-IN" sz="2800" b="1" dirty="0" smtClean="0"/>
              <a:t>है </a:t>
            </a:r>
            <a:r>
              <a:rPr lang="hi-IN" sz="2800" b="1" dirty="0"/>
              <a:t>और आगे बढ़ाती है</a:t>
            </a:r>
            <a:r>
              <a:rPr lang="hi-IN" sz="2800" dirty="0"/>
              <a:t>। यह प्रक्रिया धीरे-धीरे और विभिन्न </a:t>
            </a:r>
            <a:r>
              <a:rPr lang="hi-IN" sz="2800" dirty="0" smtClean="0"/>
              <a:t>चरणों</a:t>
            </a:r>
            <a:endParaRPr lang="en-US" sz="2800" dirty="0" smtClean="0"/>
          </a:p>
          <a:p>
            <a:pPr>
              <a:buNone/>
            </a:pPr>
            <a:r>
              <a:rPr lang="hi-IN" sz="2800" dirty="0" smtClean="0"/>
              <a:t>में </a:t>
            </a:r>
            <a:r>
              <a:rPr lang="hi-IN" sz="2800" dirty="0"/>
              <a:t>होती </a:t>
            </a:r>
            <a:r>
              <a:rPr lang="hi-IN" sz="2800" dirty="0" smtClean="0"/>
              <a:t>है</a:t>
            </a:r>
            <a:r>
              <a:rPr lang="en-US" sz="2800" dirty="0"/>
              <a:t>:</a:t>
            </a:r>
            <a:endParaRPr lang="en-US" sz="2800" dirty="0" smtClean="0"/>
          </a:p>
          <a:p>
            <a:pPr>
              <a:buNone/>
            </a:pPr>
            <a:r>
              <a:rPr lang="en-US" sz="2800" b="1" dirty="0"/>
              <a:t>1. </a:t>
            </a:r>
            <a:r>
              <a:rPr lang="hi-IN" sz="2800" b="1" dirty="0"/>
              <a:t>असमान प्रवेश (</a:t>
            </a:r>
            <a:r>
              <a:rPr lang="en-US" sz="2800" b="1" dirty="0"/>
              <a:t>Unequal Access</a:t>
            </a:r>
            <a:r>
              <a:rPr lang="en-US" sz="2800" b="1" dirty="0" smtClean="0"/>
              <a:t>)</a:t>
            </a:r>
            <a:r>
              <a:rPr lang="hi-IN" sz="2400" b="1" dirty="0" smtClean="0"/>
              <a:t> की प्रक्रिया</a:t>
            </a:r>
            <a:endParaRPr lang="en-US" sz="2800" dirty="0"/>
          </a:p>
          <a:p>
            <a:pPr>
              <a:buNone/>
            </a:pPr>
            <a:r>
              <a:rPr lang="en-US" sz="2800" dirty="0" smtClean="0"/>
              <a:t>     </a:t>
            </a:r>
            <a:r>
              <a:rPr lang="hi-IN" sz="2800" dirty="0" smtClean="0"/>
              <a:t>सभी </a:t>
            </a:r>
            <a:r>
              <a:rPr lang="hi-IN" sz="2800" dirty="0"/>
              <a:t>बच्चों को समान स्कूलों और शैक्षणिक संस्थानों में प्रवेश नहीं मिलता।</a:t>
            </a:r>
            <a:endParaRPr lang="en-US" sz="2800" dirty="0"/>
          </a:p>
          <a:p>
            <a:r>
              <a:rPr lang="hi-IN" sz="2800" b="1" dirty="0"/>
              <a:t>उदाहरण:</a:t>
            </a:r>
            <a:endParaRPr lang="en-US" sz="2800" dirty="0"/>
          </a:p>
          <a:p>
            <a:pPr lvl="0"/>
            <a:r>
              <a:rPr lang="hi-IN" sz="2800" dirty="0"/>
              <a:t>महंगे निजी स्कूल केवल अमीर बच्चों के लिए सुलभ होते हैं।</a:t>
            </a:r>
            <a:endParaRPr lang="en-US" sz="2800" dirty="0"/>
          </a:p>
          <a:p>
            <a:pPr lvl="0"/>
            <a:r>
              <a:rPr lang="hi-IN" sz="2800" dirty="0"/>
              <a:t>गरीब बच्चे सरकारी स्कूलों तक सीमित रहते हैं।</a:t>
            </a:r>
            <a:endParaRPr lang="en-US" sz="2800" dirty="0"/>
          </a:p>
          <a:p>
            <a:pPr>
              <a:buNone/>
            </a:pPr>
            <a:r>
              <a:rPr lang="en-US" sz="2800" b="1" dirty="0"/>
              <a:t>2. </a:t>
            </a:r>
            <a:r>
              <a:rPr lang="hi-IN" sz="2800" b="1" dirty="0"/>
              <a:t>संसाधनों का असमान </a:t>
            </a:r>
            <a:r>
              <a:rPr lang="hi-IN" sz="2800" b="1" dirty="0" smtClean="0"/>
              <a:t>वितरण</a:t>
            </a:r>
            <a:r>
              <a:rPr lang="hi-IN" sz="2400" b="1" dirty="0" smtClean="0"/>
              <a:t> की प्रक्रिया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hi-IN" sz="2800" dirty="0"/>
              <a:t>शिक्षा से जुड़े संसाधन (शिक्षक</a:t>
            </a:r>
            <a:r>
              <a:rPr lang="en-US" sz="2800" dirty="0"/>
              <a:t>, </a:t>
            </a:r>
            <a:r>
              <a:rPr lang="hi-IN" sz="2800" dirty="0"/>
              <a:t>पुस्तकें</a:t>
            </a:r>
            <a:r>
              <a:rPr lang="en-US" sz="2800" dirty="0"/>
              <a:t>, </a:t>
            </a:r>
            <a:r>
              <a:rPr lang="hi-IN" sz="2800" dirty="0"/>
              <a:t>लैब</a:t>
            </a:r>
            <a:r>
              <a:rPr lang="en-US" sz="2800" dirty="0"/>
              <a:t>, </a:t>
            </a:r>
            <a:r>
              <a:rPr lang="hi-IN" sz="2800" dirty="0"/>
              <a:t>तकनीक) समान रूप से उपलब्ध नहीं होते।</a:t>
            </a:r>
            <a:endParaRPr lang="en-US" sz="2800" dirty="0"/>
          </a:p>
          <a:p>
            <a:r>
              <a:rPr lang="hi-IN" sz="2800" b="1" dirty="0"/>
              <a:t>उदाहरण:</a:t>
            </a:r>
            <a:endParaRPr lang="en-US" sz="2800" dirty="0"/>
          </a:p>
          <a:p>
            <a:pPr lvl="0"/>
            <a:r>
              <a:rPr lang="hi-IN" sz="2800" dirty="0"/>
              <a:t>शहरी स्कूलों में स्मार्ट क्लास और योग्य शिक्षक।</a:t>
            </a:r>
            <a:endParaRPr lang="en-US" sz="2800" dirty="0"/>
          </a:p>
          <a:p>
            <a:pPr lvl="0"/>
            <a:r>
              <a:rPr lang="hi-IN" sz="2800" dirty="0"/>
              <a:t>ग्रामीण स्कूलों में शिक्षकों और सुविधाओं की कमी।</a:t>
            </a:r>
            <a:endParaRPr lang="en-US" sz="2800" dirty="0"/>
          </a:p>
          <a:p>
            <a:pPr>
              <a:buNone/>
            </a:pP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/>
              <a:t>3. </a:t>
            </a:r>
            <a:r>
              <a:rPr lang="hi-IN" b="1" dirty="0"/>
              <a:t>सामाजिक पृष्ठभूमि का </a:t>
            </a:r>
            <a:r>
              <a:rPr lang="hi-IN" b="1" dirty="0" smtClean="0"/>
              <a:t>प्रभाव की प्रक्रिया</a:t>
            </a:r>
            <a:endParaRPr lang="en-US" dirty="0"/>
          </a:p>
          <a:p>
            <a:pPr>
              <a:buNone/>
            </a:pPr>
            <a:r>
              <a:rPr lang="hi-IN" dirty="0" smtClean="0"/>
              <a:t>परिवार </a:t>
            </a:r>
            <a:r>
              <a:rPr lang="hi-IN" dirty="0"/>
              <a:t>की जाति</a:t>
            </a:r>
            <a:r>
              <a:rPr lang="en-US" dirty="0"/>
              <a:t>, </a:t>
            </a:r>
            <a:r>
              <a:rPr lang="hi-IN" dirty="0"/>
              <a:t>वर्ग और शिक्षा स्तर बच्चे की शैक्षणिक सफलता को प्रभावित करता है</a:t>
            </a:r>
            <a:r>
              <a:rPr lang="hi-IN" dirty="0" smtClean="0"/>
              <a:t>।</a:t>
            </a:r>
            <a:endParaRPr lang="en-US" dirty="0" smtClean="0"/>
          </a:p>
          <a:p>
            <a:r>
              <a:rPr lang="hi-IN" b="1" dirty="0" smtClean="0"/>
              <a:t>उदाहरण</a:t>
            </a:r>
            <a:r>
              <a:rPr lang="hi-IN" b="1" dirty="0"/>
              <a:t>:</a:t>
            </a:r>
            <a:endParaRPr lang="en-US" dirty="0"/>
          </a:p>
          <a:p>
            <a:pPr lvl="0"/>
            <a:r>
              <a:rPr lang="hi-IN" dirty="0"/>
              <a:t>शिक्षित माता-पिता बच्चों को बेहतर मार्गदर्शन देते हैं।</a:t>
            </a:r>
            <a:endParaRPr lang="en-US" dirty="0"/>
          </a:p>
          <a:p>
            <a:pPr lvl="0"/>
            <a:r>
              <a:rPr lang="hi-IN" dirty="0"/>
              <a:t>अशिक्षित परिवारों के बच्चों को पढ़ाई में सहयोग नहीं मिल पाता</a:t>
            </a:r>
            <a:r>
              <a:rPr lang="hi-IN" dirty="0" smtClean="0"/>
              <a:t>।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4.</a:t>
            </a:r>
            <a:r>
              <a:rPr lang="hi-IN" b="1" dirty="0" smtClean="0"/>
              <a:t>भौगोलिक स्थिति</a:t>
            </a:r>
            <a:r>
              <a:rPr lang="hi-IN" dirty="0" smtClean="0"/>
              <a:t>: </a:t>
            </a:r>
          </a:p>
          <a:p>
            <a:r>
              <a:rPr lang="hi-IN" dirty="0" smtClean="0"/>
              <a:t>शहरी और ग्रामीण क्षेत्रों के स्कूलों में गुणवत्ता और संसाधनों का अंतर भी एक बड़ा कारक है।</a:t>
            </a:r>
            <a:endParaRPr lang="en-US" dirty="0"/>
          </a:p>
          <a:p>
            <a:pPr>
              <a:buNone/>
            </a:pPr>
            <a:r>
              <a:rPr lang="en-US" b="1" dirty="0"/>
              <a:t>5</a:t>
            </a:r>
            <a:r>
              <a:rPr lang="en-US" b="1" dirty="0" smtClean="0"/>
              <a:t>. </a:t>
            </a:r>
            <a:r>
              <a:rPr lang="hi-IN" b="1" dirty="0"/>
              <a:t>भाषा और </a:t>
            </a:r>
            <a:r>
              <a:rPr lang="hi-IN" b="1" dirty="0" smtClean="0"/>
              <a:t>पाठ्यक्रम की प्रक्रिया</a:t>
            </a:r>
            <a:endParaRPr lang="en-US" dirty="0"/>
          </a:p>
          <a:p>
            <a:pPr>
              <a:buNone/>
            </a:pPr>
            <a:r>
              <a:rPr lang="hi-IN" dirty="0" smtClean="0"/>
              <a:t>पाठ्यक्रम </a:t>
            </a:r>
            <a:r>
              <a:rPr lang="hi-IN" dirty="0"/>
              <a:t>और शिक्षा की भाषा कुछ वर्गों के पक्ष में होती है।</a:t>
            </a:r>
            <a:endParaRPr lang="en-US" dirty="0"/>
          </a:p>
          <a:p>
            <a:r>
              <a:rPr lang="hi-IN" b="1" dirty="0"/>
              <a:t>उदाहरण:</a:t>
            </a:r>
            <a:endParaRPr lang="en-US" dirty="0"/>
          </a:p>
          <a:p>
            <a:pPr lvl="0"/>
            <a:r>
              <a:rPr lang="hi-IN" dirty="0"/>
              <a:t>अंग्रेज़ी माध्यम स्कूलों के छात्र बेहतर अवसर पाते हैं।</a:t>
            </a:r>
            <a:endParaRPr lang="en-US" dirty="0"/>
          </a:p>
          <a:p>
            <a:pPr lvl="0"/>
            <a:r>
              <a:rPr lang="hi-IN" dirty="0"/>
              <a:t>स्थानीय भाषा में पढ़ने वाले छात्र पीछे रह जाते हैं।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5. </a:t>
            </a:r>
            <a:r>
              <a:rPr lang="hi-IN" b="1" dirty="0"/>
              <a:t>ड्रॉपआउट की </a:t>
            </a:r>
            <a:r>
              <a:rPr lang="hi-IN" b="1" dirty="0" smtClean="0"/>
              <a:t>प्रक्रिया</a:t>
            </a:r>
            <a:r>
              <a:rPr lang="en-US" dirty="0"/>
              <a:t/>
            </a:r>
            <a:br>
              <a:rPr lang="en-US" dirty="0"/>
            </a:br>
            <a:r>
              <a:rPr lang="hi-IN" dirty="0"/>
              <a:t>गरीबी</a:t>
            </a:r>
            <a:r>
              <a:rPr lang="en-US" dirty="0"/>
              <a:t>, </a:t>
            </a:r>
            <a:r>
              <a:rPr lang="hi-IN" dirty="0"/>
              <a:t>बाल श्रम</a:t>
            </a:r>
            <a:r>
              <a:rPr lang="en-US" dirty="0"/>
              <a:t>, </a:t>
            </a:r>
            <a:r>
              <a:rPr lang="hi-IN" dirty="0"/>
              <a:t>घरेलू जिम्मेदारियों के कारण बच्चे पढ़ाई छोड़ देते हैं।</a:t>
            </a:r>
            <a:endParaRPr lang="en-US" dirty="0"/>
          </a:p>
          <a:p>
            <a:r>
              <a:rPr lang="hi-IN" b="1" dirty="0"/>
              <a:t>उदाहरण:</a:t>
            </a:r>
            <a:endParaRPr lang="en-US" dirty="0"/>
          </a:p>
          <a:p>
            <a:pPr lvl="0"/>
            <a:r>
              <a:rPr lang="hi-IN" dirty="0"/>
              <a:t>गरीब परिवारों के बच्चे कम उम्र में काम करने लगते हैं।</a:t>
            </a:r>
            <a:endParaRPr lang="en-US" dirty="0"/>
          </a:p>
          <a:p>
            <a:pPr lvl="0"/>
            <a:r>
              <a:rPr lang="hi-IN" dirty="0"/>
              <a:t>लड़कियाँ घरेलू कार्यों के कारण स्कूल छोड़ देती हैं।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479</Words>
  <Application>Microsoft Office PowerPoint</Application>
  <PresentationFormat>On-screen Show (4:3)</PresentationFormat>
  <Paragraphs>113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S.V.S.P.M. ROOPANGARH</vt:lpstr>
      <vt:lpstr>शिक्षा का स्तरीकरण  (Stratification of Education)  </vt:lpstr>
      <vt:lpstr>Slide 3</vt:lpstr>
      <vt:lpstr>Slide 4</vt:lpstr>
      <vt:lpstr>Slide 5</vt:lpstr>
      <vt:lpstr>Slide 6</vt:lpstr>
      <vt:lpstr> शिक्षा का स्तरीकरण : प्रक्रिया  (Process of Stratification of Education) </vt:lpstr>
      <vt:lpstr>Slide 8</vt:lpstr>
      <vt:lpstr>Slide 9</vt:lpstr>
      <vt:lpstr>Slide 10</vt:lpstr>
      <vt:lpstr>Slide 11</vt:lpstr>
      <vt:lpstr> निष्कर्ष: 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shree</dc:creator>
  <cp:lastModifiedBy>shree</cp:lastModifiedBy>
  <cp:revision>30</cp:revision>
  <dcterms:created xsi:type="dcterms:W3CDTF">2026-01-23T08:38:11Z</dcterms:created>
  <dcterms:modified xsi:type="dcterms:W3CDTF">2026-04-21T06:34:23Z</dcterms:modified>
</cp:coreProperties>
</file>