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5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59BB-AB8F-40F2-9371-828B4B26CF3A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E9A7-0C96-42F1-942A-F9DEA84A3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59BB-AB8F-40F2-9371-828B4B26CF3A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E9A7-0C96-42F1-942A-F9DEA84A3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59BB-AB8F-40F2-9371-828B4B26CF3A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E9A7-0C96-42F1-942A-F9DEA84A3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59BB-AB8F-40F2-9371-828B4B26CF3A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E9A7-0C96-42F1-942A-F9DEA84A3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59BB-AB8F-40F2-9371-828B4B26CF3A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E9A7-0C96-42F1-942A-F9DEA84A3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59BB-AB8F-40F2-9371-828B4B26CF3A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E9A7-0C96-42F1-942A-F9DEA84A3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59BB-AB8F-40F2-9371-828B4B26CF3A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E9A7-0C96-42F1-942A-F9DEA84A3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59BB-AB8F-40F2-9371-828B4B26CF3A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E9A7-0C96-42F1-942A-F9DEA84A3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59BB-AB8F-40F2-9371-828B4B26CF3A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E9A7-0C96-42F1-942A-F9DEA84A3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59BB-AB8F-40F2-9371-828B4B26CF3A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E9A7-0C96-42F1-942A-F9DEA84A3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59BB-AB8F-40F2-9371-828B4B26CF3A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E9A7-0C96-42F1-942A-F9DEA84A3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A59BB-AB8F-40F2-9371-828B4B26CF3A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5E9A7-0C96-42F1-942A-F9DEA84A3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hree\Desktop\B.Ed%201%20year%20ppt\WhatsApp%20Video%202025-12-18%20at%2011.24.00%20AM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i.wikipedia.org/wiki/%E0%A4%85%E0%A4%9F%E0%A4%B2_%E0%A4%AC%E0%A4%BF%E0%A4%B9%E0%A4%BE%E0%A4%B0%E0%A5%80_%E0%A4%B5%E0%A4%BE%E0%A4%9C%E0%A4%AA%E0%A5%87%E0%A4%AF%E0%A5%80" TargetMode="External"/><Relationship Id="rId2" Type="http://schemas.openxmlformats.org/officeDocument/2006/relationships/hyperlink" Target="https://hi.wikipedia.org/wiki/%E0%A4%AD%E0%A4%BE%E0%A4%B0%E0%A4%A4_%E0%A4%B8%E0%A4%B0%E0%A4%95%E0%A4%BE%E0%A4%B0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14324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S.V.S.P.M. ROOPANGARH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43248"/>
            <a:ext cx="9144000" cy="37147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SUBJECT: EDUCATION IN CONTEMPORARY INDIAN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35716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64291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857620" y="500042"/>
            <a:ext cx="1357322" cy="1285884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700" b="1" dirty="0" err="1" smtClean="0">
                <a:solidFill>
                  <a:srgbClr val="0070C0"/>
                </a:solidFill>
              </a:rPr>
              <a:t>सर्व</a:t>
            </a:r>
            <a:r>
              <a:rPr lang="en-US" sz="2700" b="1" dirty="0" smtClean="0">
                <a:solidFill>
                  <a:srgbClr val="0070C0"/>
                </a:solidFill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</a:rPr>
              <a:t>शिक्षा</a:t>
            </a:r>
            <a:r>
              <a:rPr lang="en-US" sz="2700" b="1" dirty="0" smtClean="0">
                <a:solidFill>
                  <a:srgbClr val="0070C0"/>
                </a:solidFill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</a:rPr>
              <a:t>अभियान</a:t>
            </a:r>
            <a:r>
              <a:rPr lang="en-US" sz="2700" b="1" dirty="0" smtClean="0">
                <a:solidFill>
                  <a:srgbClr val="0070C0"/>
                </a:solidFill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</a:rPr>
              <a:t>की</a:t>
            </a:r>
            <a:r>
              <a:rPr lang="en-US" sz="2700" b="1" dirty="0" smtClean="0">
                <a:solidFill>
                  <a:srgbClr val="0070C0"/>
                </a:solidFill>
              </a:rPr>
              <a:t> </a:t>
            </a:r>
            <a:r>
              <a:rPr lang="hi-IN" sz="2700" b="1" dirty="0" smtClean="0">
                <a:solidFill>
                  <a:srgbClr val="0070C0"/>
                </a:solidFill>
              </a:rPr>
              <a:t>चुनौतियाँ</a:t>
            </a:r>
            <a:r>
              <a:rPr lang="hi-IN" sz="2800" b="1" dirty="0" smtClean="0">
                <a:solidFill>
                  <a:srgbClr val="0070C0"/>
                </a:solidFill>
              </a:rPr>
              <a:t/>
            </a:r>
            <a:br>
              <a:rPr lang="hi-IN" sz="2800" b="1" dirty="0" smtClean="0">
                <a:solidFill>
                  <a:srgbClr val="0070C0"/>
                </a:solidFill>
              </a:rPr>
            </a:br>
            <a:endParaRPr lang="en-US" sz="31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50083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en-US" sz="4300" b="1" dirty="0" err="1" smtClean="0"/>
              <a:t>शिक्षा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की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असमान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गुणवत्ता</a:t>
            </a:r>
            <a:r>
              <a:rPr lang="en-US" sz="4300" b="1" dirty="0" smtClean="0"/>
              <a:t>, </a:t>
            </a:r>
            <a:r>
              <a:rPr lang="en-US" sz="4300" b="1" dirty="0" err="1" smtClean="0"/>
              <a:t>अपर्याप्त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बुनियादी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ढांचा</a:t>
            </a:r>
            <a:r>
              <a:rPr lang="en-US" sz="4300" b="1" dirty="0" smtClean="0"/>
              <a:t>, </a:t>
            </a:r>
            <a:r>
              <a:rPr lang="en-US" sz="4300" b="1" dirty="0" err="1" smtClean="0"/>
              <a:t>शिक्षकों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की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कमी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तथा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ग्रामीण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और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शहरी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क्षेत्रों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में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कार्यान्वयन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में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क्षेत्रीय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असमानताएं</a:t>
            </a:r>
            <a:r>
              <a:rPr lang="en-US" sz="4300" b="1" dirty="0" smtClean="0"/>
              <a:t> ।</a:t>
            </a:r>
          </a:p>
          <a:p>
            <a:pPr lvl="0">
              <a:lnSpc>
                <a:spcPct val="170000"/>
              </a:lnSpc>
            </a:pPr>
            <a:r>
              <a:rPr lang="en-IN" sz="4300" b="1" dirty="0" err="1" smtClean="0"/>
              <a:t>पाठ्यपुस्तकों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और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गणवेश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के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साथ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निःशुल्क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शिक्षा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उपलब्ध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कराने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के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बावजूद</a:t>
            </a:r>
            <a:r>
              <a:rPr lang="en-IN" sz="4300" b="1" dirty="0" smtClean="0"/>
              <a:t>, </a:t>
            </a:r>
            <a:r>
              <a:rPr lang="en-IN" sz="4300" b="1" dirty="0" err="1" smtClean="0"/>
              <a:t>भारत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के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कई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भागों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में</a:t>
            </a:r>
            <a:r>
              <a:rPr lang="en-IN" sz="4300" b="1" dirty="0" smtClean="0"/>
              <a:t>, </a:t>
            </a:r>
            <a:r>
              <a:rPr lang="en-IN" sz="4300" b="1" dirty="0" err="1" smtClean="0"/>
              <a:t>विशेषकर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दूरदराज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के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क्षेत्रों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में</a:t>
            </a:r>
            <a:r>
              <a:rPr lang="en-IN" sz="4300" b="1" dirty="0" smtClean="0"/>
              <a:t>, </a:t>
            </a:r>
            <a:r>
              <a:rPr lang="en-IN" sz="4300" b="1" dirty="0" err="1" smtClean="0"/>
              <a:t>माता-पिता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अपने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बच्चों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को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स्कूल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भेजने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में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अनिच्छुक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हैं</a:t>
            </a:r>
            <a:r>
              <a:rPr lang="en-IN" sz="4300" b="1" dirty="0" smtClean="0"/>
              <a:t>।</a:t>
            </a:r>
            <a:endParaRPr lang="en-US" sz="4300" b="1" dirty="0" smtClean="0"/>
          </a:p>
          <a:p>
            <a:pPr lvl="0">
              <a:lnSpc>
                <a:spcPct val="170000"/>
              </a:lnSpc>
            </a:pPr>
            <a:r>
              <a:rPr lang="hi-IN" sz="4300" b="1" dirty="0" smtClean="0"/>
              <a:t>आर्थिक कठिनाइयाँ और परिवारों की शिक्षा के प्रति जागरूकता का अभाव भी बच्चों के स्कूल जाने में रुकावट डालते हैं। </a:t>
            </a:r>
            <a:endParaRPr lang="en-IN" sz="4300" b="1" dirty="0" smtClean="0"/>
          </a:p>
          <a:p>
            <a:pPr lvl="0">
              <a:lnSpc>
                <a:spcPct val="170000"/>
              </a:lnSpc>
            </a:pPr>
            <a:r>
              <a:rPr lang="en-IN" sz="4300" b="1" dirty="0" err="1" smtClean="0"/>
              <a:t>गैर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सरकारी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संगठन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प्रथम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द्वारा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प्रकाशित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एएसईआर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रिपोर्ट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के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अनुसार</a:t>
            </a:r>
            <a:r>
              <a:rPr lang="en-IN" sz="4300" b="1" dirty="0" smtClean="0"/>
              <a:t>, </a:t>
            </a:r>
            <a:r>
              <a:rPr lang="en-IN" sz="4300" b="1" dirty="0" err="1" smtClean="0"/>
              <a:t>कक्षा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तीन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के</a:t>
            </a:r>
            <a:r>
              <a:rPr lang="en-IN" sz="4300" b="1" dirty="0" smtClean="0"/>
              <a:t> 78% </a:t>
            </a:r>
            <a:r>
              <a:rPr lang="en-IN" sz="4300" b="1" dirty="0" err="1" smtClean="0"/>
              <a:t>छात्र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तथा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कक्षा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चार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के</a:t>
            </a:r>
            <a:r>
              <a:rPr lang="en-IN" sz="4300" b="1" dirty="0" smtClean="0"/>
              <a:t> 50% </a:t>
            </a:r>
            <a:r>
              <a:rPr lang="en-IN" sz="4300" b="1" dirty="0" err="1" smtClean="0"/>
              <a:t>छात्र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कक्षा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दो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की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पाठ्य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सामग्री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पढ़ने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में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असमर्थ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हैं</a:t>
            </a:r>
            <a:r>
              <a:rPr lang="en-IN" sz="4300" b="1" dirty="0" smtClean="0"/>
              <a:t>।</a:t>
            </a:r>
            <a:endParaRPr lang="en-US" sz="4300" b="1" dirty="0" smtClean="0"/>
          </a:p>
          <a:p>
            <a:pPr lvl="0">
              <a:lnSpc>
                <a:spcPct val="170000"/>
              </a:lnSpc>
            </a:pPr>
            <a:r>
              <a:rPr lang="en-IN" sz="4300" b="1" dirty="0" err="1" smtClean="0"/>
              <a:t>आरटीई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मानदंडों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के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अनुसार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छात्र-शिक्षक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अनुपात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प्राप्त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करने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के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लिए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लगभग</a:t>
            </a:r>
            <a:r>
              <a:rPr lang="en-IN" sz="4300" b="1" dirty="0" smtClean="0"/>
              <a:t> 6,89,000 </a:t>
            </a:r>
            <a:r>
              <a:rPr lang="en-IN" sz="4300" b="1" dirty="0" err="1" smtClean="0"/>
              <a:t>शिक्षकों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की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गंभीर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कमी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है</a:t>
            </a:r>
            <a:r>
              <a:rPr lang="en-IN" sz="4300" b="1" dirty="0" smtClean="0"/>
              <a:t>।</a:t>
            </a:r>
            <a:endParaRPr lang="en-US" sz="4300" b="1" dirty="0" smtClean="0"/>
          </a:p>
          <a:p>
            <a:pPr lvl="0">
              <a:lnSpc>
                <a:spcPct val="170000"/>
              </a:lnSpc>
            </a:pPr>
            <a:r>
              <a:rPr lang="en-IN" sz="4300" b="1" dirty="0" err="1" smtClean="0"/>
              <a:t>सर्व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शिक्षा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अभियान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में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खराब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जवाब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देही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के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कारण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उपस्थिति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कम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होती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है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और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शिक्षा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अपर्याप्त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होती</a:t>
            </a:r>
            <a:r>
              <a:rPr lang="en-IN" sz="4300" b="1" dirty="0" smtClean="0"/>
              <a:t> </a:t>
            </a:r>
            <a:r>
              <a:rPr lang="en-IN" sz="4300" b="1" dirty="0" err="1" smtClean="0"/>
              <a:t>है</a:t>
            </a:r>
            <a:r>
              <a:rPr lang="en-IN" sz="4300" b="1" dirty="0" smtClean="0"/>
              <a:t>।</a:t>
            </a:r>
          </a:p>
          <a:p>
            <a:pPr>
              <a:lnSpc>
                <a:spcPct val="170000"/>
              </a:lnSpc>
            </a:pPr>
            <a:r>
              <a:rPr lang="en-US" sz="4300" b="1" dirty="0" smtClean="0"/>
              <a:t>1.4 </a:t>
            </a:r>
            <a:r>
              <a:rPr lang="en-US" sz="4300" b="1" dirty="0" err="1" smtClean="0"/>
              <a:t>मिलियन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छात्र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अभी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भी</a:t>
            </a:r>
            <a:r>
              <a:rPr lang="en-US" sz="4300" b="1" dirty="0" smtClean="0"/>
              <a:t> 6-11 </a:t>
            </a:r>
            <a:r>
              <a:rPr lang="en-US" sz="4300" b="1" dirty="0" err="1" smtClean="0"/>
              <a:t>वर्ष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की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आयु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के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बीच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अपनी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शिक्षा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बंद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कर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देते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हैं</a:t>
            </a:r>
            <a:r>
              <a:rPr lang="en-US" sz="4300" b="1" dirty="0" smtClean="0"/>
              <a:t>।</a:t>
            </a:r>
          </a:p>
          <a:p>
            <a:pPr>
              <a:lnSpc>
                <a:spcPct val="170000"/>
              </a:lnSpc>
            </a:pPr>
            <a:r>
              <a:rPr lang="hi-IN" sz="4300" b="1" dirty="0" smtClean="0"/>
              <a:t>कभी-कभी बाल मजदूरी और सांस्कृतिक कारण भी बच्चों की नियमित उपस्थिति को प्रभावित करते हैं, जिससे शिक्षा का लक्ष्य पूरा करना चुनौतीपूर्ण हो जाता है।</a:t>
            </a:r>
          </a:p>
          <a:p>
            <a:pPr>
              <a:lnSpc>
                <a:spcPct val="170000"/>
              </a:lnSpc>
            </a:pPr>
            <a:endParaRPr lang="en-US" sz="4000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2635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b="1" dirty="0" smtClean="0">
                <a:latin typeface="Algerian" pitchFamily="82" charset="0"/>
              </a:rPr>
              <a:t> </a:t>
            </a:r>
          </a:p>
          <a:p>
            <a:endParaRPr lang="en-IN" sz="2800" b="1" dirty="0" smtClean="0">
              <a:latin typeface="Algerian" pitchFamily="82" charset="0"/>
            </a:endParaRPr>
          </a:p>
          <a:p>
            <a:pPr algn="ctr"/>
            <a:r>
              <a:rPr lang="en-IN" sz="2800" b="1" dirty="0" smtClean="0">
                <a:latin typeface="Algerian" pitchFamily="82" charset="0"/>
              </a:rPr>
              <a:t>THANK YOU</a:t>
            </a:r>
          </a:p>
          <a:p>
            <a:endParaRPr lang="en-IN" sz="2800" b="1" dirty="0" smtClean="0">
              <a:latin typeface="Algerian" pitchFamily="82" charset="0"/>
            </a:endParaRPr>
          </a:p>
          <a:p>
            <a:r>
              <a:rPr lang="en-IN" sz="2800" b="1" dirty="0" smtClean="0">
                <a:latin typeface="Algerian" pitchFamily="82" charset="0"/>
              </a:rPr>
              <a:t>                    </a:t>
            </a:r>
          </a:p>
          <a:p>
            <a:pPr algn="just"/>
            <a:endParaRPr lang="en-IN" sz="2800" b="1" dirty="0" smtClean="0">
              <a:latin typeface="Algerian" pitchFamily="82" charset="0"/>
            </a:endParaRPr>
          </a:p>
          <a:p>
            <a:pPr algn="just"/>
            <a:r>
              <a:rPr lang="en-IN" sz="2800" b="1" dirty="0" smtClean="0">
                <a:latin typeface="Algerian" pitchFamily="82" charset="0"/>
              </a:rPr>
              <a:t>                                                    DR. RANU VARSHNEY</a:t>
            </a:r>
          </a:p>
          <a:p>
            <a:endParaRPr lang="en-IN" sz="2800" b="1" dirty="0" smtClean="0">
              <a:latin typeface="Algerian" pitchFamily="82" charset="0"/>
            </a:endParaRPr>
          </a:p>
          <a:p>
            <a:endParaRPr lang="en-IN" sz="2800" b="1" dirty="0" smtClean="0">
              <a:latin typeface="Algerian" pitchFamily="82" charset="0"/>
            </a:endParaRPr>
          </a:p>
          <a:p>
            <a:endParaRPr lang="en-IN" sz="2800" b="1" dirty="0" smtClean="0">
              <a:latin typeface="Algerian" pitchFamily="82" charset="0"/>
            </a:endParaRPr>
          </a:p>
          <a:p>
            <a:endParaRPr lang="en-IN" sz="2800" b="1" dirty="0" smtClean="0">
              <a:latin typeface="Algerian" pitchFamily="82" charset="0"/>
            </a:endParaRPr>
          </a:p>
          <a:p>
            <a:endParaRPr lang="en-IN" sz="2800" b="1" dirty="0" smtClean="0">
              <a:latin typeface="Algerian" pitchFamily="82" charset="0"/>
            </a:endParaRPr>
          </a:p>
          <a:p>
            <a:endParaRPr lang="en-IN" sz="2800" b="1" dirty="0" smtClean="0">
              <a:latin typeface="Algerian" pitchFamily="82" charset="0"/>
            </a:endParaRPr>
          </a:p>
          <a:p>
            <a:endParaRPr lang="en-IN" sz="2800" b="1" dirty="0" smtClean="0">
              <a:latin typeface="Algerian" pitchFamily="82" charset="0"/>
            </a:endParaRPr>
          </a:p>
          <a:p>
            <a:endParaRPr lang="en-IN" sz="2800" b="1" dirty="0" smtClean="0">
              <a:latin typeface="Algerian" pitchFamily="82" charset="0"/>
            </a:endParaRPr>
          </a:p>
          <a:p>
            <a:endParaRPr lang="en-IN" sz="2800" b="1" dirty="0" smtClean="0">
              <a:latin typeface="Algerian" pitchFamily="82" charset="0"/>
            </a:endParaRP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00232" y="3429000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https://c.tenor.com/S7XQibJZf8MAAAAC/school-chale-hum-piknik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929066"/>
            <a:ext cx="900115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7290" y="5857892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/>
              <a:t>   </a:t>
            </a:r>
            <a:r>
              <a:rPr lang="hi-IN" sz="4000" b="1" dirty="0" smtClean="0"/>
              <a:t>स्कूल चले हम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hatsApp Video 2025-12-18 at 11.24.00 A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24"/>
            <a:ext cx="9144032" cy="6858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857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err="1"/>
              <a:t>सर्व</a:t>
            </a:r>
            <a:r>
              <a:rPr lang="en-US" sz="3600" b="1" dirty="0"/>
              <a:t> </a:t>
            </a:r>
            <a:r>
              <a:rPr lang="en-US" sz="3600" b="1" dirty="0" err="1"/>
              <a:t>शिक्षा</a:t>
            </a:r>
            <a:r>
              <a:rPr lang="en-US" sz="3600" b="1" dirty="0"/>
              <a:t> </a:t>
            </a:r>
            <a:r>
              <a:rPr lang="en-US" sz="3600" b="1" dirty="0" err="1"/>
              <a:t>अभियान</a:t>
            </a:r>
            <a:r>
              <a:rPr lang="en-US" sz="3600" b="1" dirty="0"/>
              <a:t>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Picture 3" descr="सर्व शिक्षा अभियान?"/>
          <p:cNvPicPr/>
          <p:nvPr/>
        </p:nvPicPr>
        <p:blipFill>
          <a:blip r:embed="rId2"/>
          <a:srcRect t="7088" b="7663"/>
          <a:stretch>
            <a:fillRect/>
          </a:stretch>
        </p:blipFill>
        <p:spPr bwMode="auto">
          <a:xfrm>
            <a:off x="1500166" y="2714620"/>
            <a:ext cx="6500826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s://tse2.mm.bing.net/th/id/OIP.1zoid4R-zW08YSeHL-BSpgAAAA?pid=Api&amp;P=0&amp;h=18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785794"/>
            <a:ext cx="2071702" cy="192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429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u="sng" dirty="0" err="1" smtClean="0">
                <a:solidFill>
                  <a:srgbClr val="C00000"/>
                </a:solidFill>
              </a:rPr>
              <a:t>सर्व</a:t>
            </a:r>
            <a:r>
              <a:rPr lang="en-US" sz="3200" b="1" u="sng" dirty="0" smtClean="0">
                <a:solidFill>
                  <a:srgbClr val="C0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</a:rPr>
              <a:t>शिक्षा</a:t>
            </a:r>
            <a:r>
              <a:rPr lang="en-US" sz="3200" b="1" u="sng" dirty="0" smtClean="0">
                <a:solidFill>
                  <a:srgbClr val="C0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</a:rPr>
              <a:t>अभियान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001156" cy="61436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800" b="1" dirty="0" err="1" smtClean="0">
                <a:solidFill>
                  <a:schemeClr val="tx1"/>
                </a:solidFill>
              </a:rPr>
              <a:t>सर्व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शिक्षा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अभियान</a:t>
            </a:r>
            <a:r>
              <a:rPr lang="en-US" sz="2800" b="1" dirty="0">
                <a:solidFill>
                  <a:schemeClr val="tx1"/>
                </a:solidFill>
              </a:rPr>
              <a:t>  2001 </a:t>
            </a:r>
            <a:r>
              <a:rPr lang="en-US" sz="2800" b="1" u="sng" dirty="0" err="1">
                <a:solidFill>
                  <a:schemeClr val="tx1"/>
                </a:solidFill>
                <a:hlinkClick r:id="rId2" tooltip="भारत सरकार"/>
              </a:rPr>
              <a:t>भारत</a:t>
            </a:r>
            <a:r>
              <a:rPr lang="en-US" sz="2800" b="1" u="sng" dirty="0">
                <a:solidFill>
                  <a:schemeClr val="tx1"/>
                </a:solidFill>
                <a:hlinkClick r:id="rId2" tooltip="भारत सरकार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hlinkClick r:id="rId2" tooltip="भारत सरकार"/>
              </a:rPr>
              <a:t>सरकार</a:t>
            </a:r>
            <a:r>
              <a:rPr lang="en-US" sz="2800" b="1" dirty="0">
                <a:solidFill>
                  <a:schemeClr val="tx1"/>
                </a:solidFill>
              </a:rPr>
              <a:t> </a:t>
            </a:r>
            <a:r>
              <a:rPr lang="en-US" sz="2800" b="1" dirty="0" err="1">
                <a:solidFill>
                  <a:schemeClr val="tx1"/>
                </a:solidFill>
              </a:rPr>
              <a:t>का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एक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प्रमुख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कार्यक्रम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है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जिसकी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शुरूआत</a:t>
            </a:r>
            <a:r>
              <a:rPr lang="en-US" sz="2800" b="1" dirty="0">
                <a:solidFill>
                  <a:schemeClr val="tx1"/>
                </a:solidFill>
              </a:rPr>
              <a:t> (2001-02) </a:t>
            </a:r>
            <a:r>
              <a:rPr lang="en-US" sz="2800" b="1" dirty="0" err="1">
                <a:solidFill>
                  <a:schemeClr val="tx1"/>
                </a:solidFill>
              </a:rPr>
              <a:t>मे</a:t>
            </a:r>
            <a:r>
              <a:rPr lang="en-US" sz="2800" b="1" dirty="0">
                <a:solidFill>
                  <a:schemeClr val="tx1"/>
                </a:solidFill>
              </a:rPr>
              <a:t> </a:t>
            </a:r>
            <a:r>
              <a:rPr lang="en-US" sz="2800" b="1" u="sng" dirty="0" err="1">
                <a:solidFill>
                  <a:schemeClr val="tx1"/>
                </a:solidFill>
                <a:hlinkClick r:id="rId3" tooltip="अटल बिहारी वाजपेयी"/>
              </a:rPr>
              <a:t>अटल</a:t>
            </a:r>
            <a:r>
              <a:rPr lang="en-US" sz="2800" b="1" u="sng" dirty="0">
                <a:solidFill>
                  <a:schemeClr val="tx1"/>
                </a:solidFill>
                <a:hlinkClick r:id="rId3" tooltip="अटल बिहारी वाजपेयी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hlinkClick r:id="rId3" tooltip="अटल बिहारी वाजपेयी"/>
              </a:rPr>
              <a:t>बिहारी</a:t>
            </a:r>
            <a:r>
              <a:rPr lang="en-US" sz="2800" b="1" u="sng" dirty="0">
                <a:solidFill>
                  <a:schemeClr val="tx1"/>
                </a:solidFill>
                <a:hlinkClick r:id="rId3" tooltip="अटल बिहारी वाजपेयी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hlinkClick r:id="rId3" tooltip="अटल बिहारी वाजपेयी"/>
              </a:rPr>
              <a:t>बाजपेयी</a:t>
            </a:r>
            <a:r>
              <a:rPr lang="en-US" sz="2800" b="1" dirty="0">
                <a:solidFill>
                  <a:schemeClr val="tx1"/>
                </a:solidFill>
              </a:rPr>
              <a:t> </a:t>
            </a:r>
            <a:r>
              <a:rPr lang="en-US" sz="2800" b="1" dirty="0" err="1">
                <a:solidFill>
                  <a:schemeClr val="tx1"/>
                </a:solidFill>
              </a:rPr>
              <a:t>द्वारा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प्राथमिक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शिक्षा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के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सार्वभौमिकरण</a:t>
            </a:r>
            <a:r>
              <a:rPr lang="en-US" sz="2800" b="1" dirty="0">
                <a:solidFill>
                  <a:schemeClr val="tx1"/>
                </a:solidFill>
              </a:rPr>
              <a:t>  </a:t>
            </a:r>
            <a:r>
              <a:rPr lang="en-US" sz="2800" b="1" dirty="0" err="1">
                <a:solidFill>
                  <a:schemeClr val="tx1"/>
                </a:solidFill>
              </a:rPr>
              <a:t>के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तहत</a:t>
            </a:r>
            <a:r>
              <a:rPr lang="en-US" sz="2800" b="1" dirty="0">
                <a:solidFill>
                  <a:schemeClr val="tx1"/>
                </a:solidFill>
              </a:rPr>
              <a:t> 6-14 </a:t>
            </a:r>
            <a:r>
              <a:rPr lang="en-US" sz="2800" b="1" dirty="0" err="1">
                <a:solidFill>
                  <a:schemeClr val="tx1"/>
                </a:solidFill>
              </a:rPr>
              <a:t>साल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के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बच्चों</a:t>
            </a:r>
            <a:r>
              <a:rPr lang="en-US" sz="2800" b="1" dirty="0">
                <a:solidFill>
                  <a:schemeClr val="tx1"/>
                </a:solidFill>
              </a:rPr>
              <a:t>  </a:t>
            </a:r>
            <a:r>
              <a:rPr lang="en-US" sz="2800" b="1" dirty="0" err="1">
                <a:solidFill>
                  <a:schemeClr val="tx1"/>
                </a:solidFill>
              </a:rPr>
              <a:t>के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मुफ्त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और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अनिवार्य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शिक्षा</a:t>
            </a:r>
            <a:r>
              <a:rPr lang="en-US" sz="2800" b="1" dirty="0">
                <a:solidFill>
                  <a:schemeClr val="tx1"/>
                </a:solidFill>
              </a:rPr>
              <a:t>  </a:t>
            </a:r>
            <a:r>
              <a:rPr lang="en-US" sz="2800" b="1" dirty="0" err="1">
                <a:solidFill>
                  <a:schemeClr val="tx1"/>
                </a:solidFill>
              </a:rPr>
              <a:t>प्रदान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करना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है</a:t>
            </a:r>
            <a:r>
              <a:rPr lang="en-US" sz="2800" b="1" dirty="0" smtClean="0">
                <a:solidFill>
                  <a:schemeClr val="tx1"/>
                </a:solidFill>
              </a:rPr>
              <a:t>।</a:t>
            </a: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r>
              <a:rPr lang="en-US" sz="2800" b="1" dirty="0" err="1">
                <a:solidFill>
                  <a:schemeClr val="tx1"/>
                </a:solidFill>
              </a:rPr>
              <a:t>सर्व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शिक्षा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अभियान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2001 (</a:t>
            </a:r>
            <a:r>
              <a:rPr lang="en-US" sz="2800" b="1" dirty="0" err="1" smtClean="0">
                <a:solidFill>
                  <a:schemeClr val="tx1"/>
                </a:solidFill>
              </a:rPr>
              <a:t>Sarva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Shiksha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Abhiyan</a:t>
            </a:r>
            <a:r>
              <a:rPr lang="en-US" sz="2800" b="1" dirty="0">
                <a:solidFill>
                  <a:schemeClr val="tx1"/>
                </a:solidFill>
              </a:rPr>
              <a:t>) </a:t>
            </a:r>
            <a:r>
              <a:rPr lang="en-US" sz="2800" b="1" dirty="0" err="1">
                <a:solidFill>
                  <a:schemeClr val="tx1"/>
                </a:solidFill>
              </a:rPr>
              <a:t>एक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महत्वपूर्ण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सरकारी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योजना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है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जिसका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उद्देश्य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प्राथमिक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शिक्षा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को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सार्वभौमिक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बनाना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है</a:t>
            </a:r>
            <a:r>
              <a:rPr lang="en-US" sz="2800" b="1" dirty="0">
                <a:solidFill>
                  <a:schemeClr val="tx1"/>
                </a:solidFill>
              </a:rPr>
              <a:t>। </a:t>
            </a:r>
            <a:r>
              <a:rPr lang="en-US" sz="2800" b="1" dirty="0" err="1">
                <a:solidFill>
                  <a:schemeClr val="tx1"/>
                </a:solidFill>
              </a:rPr>
              <a:t>इसका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उद्देश्य</a:t>
            </a:r>
            <a:r>
              <a:rPr lang="en-US" sz="2800" b="1" dirty="0">
                <a:solidFill>
                  <a:schemeClr val="tx1"/>
                </a:solidFill>
              </a:rPr>
              <a:t> 6-14 </a:t>
            </a:r>
            <a:r>
              <a:rPr lang="en-US" sz="2800" b="1" dirty="0" err="1">
                <a:solidFill>
                  <a:schemeClr val="tx1"/>
                </a:solidFill>
              </a:rPr>
              <a:t>वर्ष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की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आयु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के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सभी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बच्चों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को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समयबद्ध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तरीके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से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निःशुल्क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और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अनिवार्य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शिक्षा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प्रदान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करना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है</a:t>
            </a:r>
            <a:r>
              <a:rPr lang="en-US" sz="2800" b="1" dirty="0">
                <a:solidFill>
                  <a:schemeClr val="tx1"/>
                </a:solidFill>
              </a:rPr>
              <a:t>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5686436" cy="65403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err="1" smtClean="0"/>
              <a:t>सर्व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शिक्षा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अभियान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के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उद्देश्य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3051"/>
            <a:ext cx="9144000" cy="521495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pPr lvl="0"/>
            <a:r>
              <a:rPr lang="en-US" sz="2300" b="1" dirty="0" err="1" smtClean="0"/>
              <a:t>सर्व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शिक्षा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अभियान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का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उद्देश्य</a:t>
            </a:r>
            <a:r>
              <a:rPr lang="en-US" sz="2300" b="1" dirty="0" smtClean="0"/>
              <a:t> 6 </a:t>
            </a:r>
            <a:r>
              <a:rPr lang="en-US" sz="2300" b="1" dirty="0" err="1" smtClean="0"/>
              <a:t>से</a:t>
            </a:r>
            <a:r>
              <a:rPr lang="en-US" sz="2300" b="1" dirty="0" smtClean="0"/>
              <a:t> 14 </a:t>
            </a:r>
            <a:r>
              <a:rPr lang="en-US" sz="2300" b="1" dirty="0" err="1" smtClean="0"/>
              <a:t>वर्ष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की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आयु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के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सभी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बच्चों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को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निःशुल्क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और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अनिवार्य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शिक्षा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प्रदान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करना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है</a:t>
            </a:r>
            <a:r>
              <a:rPr lang="en-US" sz="2300" b="1" dirty="0" smtClean="0"/>
              <a:t>। </a:t>
            </a:r>
            <a:r>
              <a:rPr lang="en-US" sz="2300" b="1" dirty="0" err="1" smtClean="0"/>
              <a:t>यह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सुनिश्चित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करने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का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प्रयास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करता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है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कि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प्रत्येक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बच्चे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को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गुणवत्तापूर्ण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प्राथमिक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शिक्षा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प्राप्त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हो</a:t>
            </a:r>
            <a:r>
              <a:rPr lang="en-US" sz="2300" b="1" dirty="0" smtClean="0"/>
              <a:t>।</a:t>
            </a:r>
          </a:p>
          <a:p>
            <a:pPr lvl="0"/>
            <a:r>
              <a:rPr lang="en-US" sz="2300" b="1" dirty="0" err="1" smtClean="0"/>
              <a:t>सर्व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शिक्षा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अभियान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का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उद्देश्य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निम्नलिखित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प्रदान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करके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शिक्षा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की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गुणवत्ता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में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सुधार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करना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है</a:t>
            </a:r>
            <a:r>
              <a:rPr lang="en-US" sz="2300" b="1" dirty="0" smtClean="0"/>
              <a:t>:</a:t>
            </a:r>
          </a:p>
          <a:p>
            <a:pPr lvl="0"/>
            <a:r>
              <a:rPr lang="en-US" sz="2300" b="1" dirty="0" err="1" smtClean="0"/>
              <a:t>स्कूलों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में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पर्याप्त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बुनियादी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ढांचा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और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सुविधाएं</a:t>
            </a:r>
            <a:r>
              <a:rPr lang="en-US" sz="2300" b="1" dirty="0" smtClean="0"/>
              <a:t>,</a:t>
            </a:r>
          </a:p>
          <a:p>
            <a:pPr lvl="0"/>
            <a:r>
              <a:rPr lang="en-US" sz="2300" b="1" dirty="0" err="1" smtClean="0"/>
              <a:t>नवीन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शिक्षण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विधियों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के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उपयोग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को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बढ़ावा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देना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और</a:t>
            </a:r>
            <a:endParaRPr lang="en-US" sz="2300" b="1" dirty="0" smtClean="0"/>
          </a:p>
          <a:p>
            <a:pPr lvl="0"/>
            <a:r>
              <a:rPr lang="en-US" sz="2300" b="1" dirty="0" err="1" smtClean="0"/>
              <a:t>शिक्षकों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के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कौशल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एवं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प्रशिक्षण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को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बढ़ाना</a:t>
            </a:r>
            <a:r>
              <a:rPr lang="en-US" sz="2300" b="1" dirty="0" smtClean="0"/>
              <a:t>।</a:t>
            </a:r>
          </a:p>
          <a:p>
            <a:r>
              <a:rPr lang="hi-IN" sz="2300" b="1" dirty="0" smtClean="0"/>
              <a:t>उच्च प्राथमिक स्तर तक सभी बच्चों को विद्यालयों में बनाए रखना।</a:t>
            </a:r>
          </a:p>
          <a:p>
            <a:r>
              <a:rPr lang="hi-IN" sz="2300" b="1" dirty="0" smtClean="0"/>
              <a:t>भर्ती, शिक्षा और बच्चों को विद्यालयों में बनाए रखने के लिए लैंगिक और सामाजिक श्रेणी के अन्तर को कम करना।</a:t>
            </a:r>
          </a:p>
          <a:p>
            <a:pPr lvl="0"/>
            <a:endParaRPr lang="en-US" sz="2000" b="1" dirty="0"/>
          </a:p>
          <a:p>
            <a:endParaRPr lang="en-US" dirty="0"/>
          </a:p>
        </p:txBody>
      </p:sp>
      <p:pic>
        <p:nvPicPr>
          <p:cNvPr id="4" name="Picture 3" descr="https://media.giphy.com/media/l0HlPes7aaZ7b65Bm/giphy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0"/>
            <a:ext cx="364330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14942" cy="92867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 err="1" smtClean="0"/>
              <a:t>सर्व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शिक्षा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अभियान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के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उद्देश्य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endParaRPr lang="en-US" sz="2500" b="1" dirty="0" smtClean="0"/>
          </a:p>
          <a:p>
            <a:pPr lvl="0"/>
            <a:endParaRPr lang="en-US" sz="2500" b="1" dirty="0"/>
          </a:p>
          <a:p>
            <a:pPr lvl="0"/>
            <a:endParaRPr lang="en-US" sz="2500" b="1" dirty="0" smtClean="0"/>
          </a:p>
          <a:p>
            <a:pPr lvl="0"/>
            <a:r>
              <a:rPr lang="en-US" sz="2500" b="1" dirty="0" err="1" smtClean="0"/>
              <a:t>यह</a:t>
            </a:r>
            <a:r>
              <a:rPr lang="en-US" sz="2500" b="1" dirty="0" smtClean="0"/>
              <a:t> </a:t>
            </a:r>
            <a:r>
              <a:rPr lang="en-US" sz="2500" b="1" dirty="0" err="1"/>
              <a:t>कार्यक्रम</a:t>
            </a:r>
            <a:r>
              <a:rPr lang="en-US" sz="2500" b="1" dirty="0"/>
              <a:t> </a:t>
            </a:r>
            <a:r>
              <a:rPr lang="en-US" sz="2500" b="1" dirty="0" err="1"/>
              <a:t>शिक्षा</a:t>
            </a:r>
            <a:r>
              <a:rPr lang="en-US" sz="2500" b="1" dirty="0"/>
              <a:t> </a:t>
            </a:r>
            <a:r>
              <a:rPr lang="en-US" sz="2500" b="1" dirty="0" err="1"/>
              <a:t>में</a:t>
            </a:r>
            <a:r>
              <a:rPr lang="en-US" sz="2500" b="1" dirty="0"/>
              <a:t> </a:t>
            </a:r>
            <a:r>
              <a:rPr lang="en-US" sz="2500" b="1" dirty="0" err="1" smtClean="0"/>
              <a:t>सभी</a:t>
            </a:r>
            <a:r>
              <a:rPr lang="en-US" sz="2500" b="1" dirty="0" smtClean="0"/>
              <a:t> </a:t>
            </a:r>
            <a:r>
              <a:rPr lang="en-US" sz="2500" b="1" dirty="0" err="1"/>
              <a:t>के</a:t>
            </a:r>
            <a:r>
              <a:rPr lang="en-US" sz="2500" b="1" dirty="0"/>
              <a:t> </a:t>
            </a:r>
            <a:r>
              <a:rPr lang="en-US" sz="2500" b="1" dirty="0" err="1"/>
              <a:t>लिए</a:t>
            </a:r>
            <a:r>
              <a:rPr lang="en-US" sz="2500" b="1" dirty="0"/>
              <a:t> </a:t>
            </a:r>
            <a:r>
              <a:rPr lang="en-US" sz="2500" b="1" dirty="0" err="1"/>
              <a:t>समान</a:t>
            </a:r>
            <a:r>
              <a:rPr lang="en-US" sz="2500" b="1" dirty="0"/>
              <a:t> </a:t>
            </a:r>
            <a:r>
              <a:rPr lang="en-US" sz="2500" b="1" dirty="0" err="1"/>
              <a:t>अवसर</a:t>
            </a:r>
            <a:r>
              <a:rPr lang="en-US" sz="2500" b="1" dirty="0"/>
              <a:t> </a:t>
            </a:r>
            <a:r>
              <a:rPr lang="en-US" sz="2500" b="1" dirty="0" err="1"/>
              <a:t>सुनिश्चित</a:t>
            </a:r>
            <a:r>
              <a:rPr lang="en-US" sz="2500" b="1" dirty="0"/>
              <a:t> </a:t>
            </a:r>
            <a:r>
              <a:rPr lang="en-US" sz="2500" b="1" dirty="0" err="1"/>
              <a:t>करता</a:t>
            </a:r>
            <a:r>
              <a:rPr lang="en-US" sz="2500" b="1" dirty="0"/>
              <a:t> </a:t>
            </a:r>
            <a:r>
              <a:rPr lang="en-US" sz="2500" b="1" dirty="0" err="1"/>
              <a:t>है</a:t>
            </a:r>
            <a:r>
              <a:rPr lang="en-US" sz="2500" b="1" dirty="0"/>
              <a:t>।</a:t>
            </a:r>
          </a:p>
          <a:p>
            <a:pPr lvl="0"/>
            <a:r>
              <a:rPr lang="en-US" sz="2500" b="1" dirty="0" err="1"/>
              <a:t>यह</a:t>
            </a:r>
            <a:r>
              <a:rPr lang="en-US" sz="2500" b="1" dirty="0"/>
              <a:t> </a:t>
            </a:r>
            <a:r>
              <a:rPr lang="en-US" sz="2500" b="1" dirty="0" err="1"/>
              <a:t>कार्यक्रम</a:t>
            </a:r>
            <a:r>
              <a:rPr lang="en-US" sz="2500" b="1" dirty="0"/>
              <a:t> </a:t>
            </a:r>
            <a:r>
              <a:rPr lang="en-US" sz="2500" b="1" dirty="0" err="1"/>
              <a:t>स्कूल</a:t>
            </a:r>
            <a:r>
              <a:rPr lang="en-US" sz="2500" b="1" dirty="0"/>
              <a:t> न </a:t>
            </a:r>
            <a:r>
              <a:rPr lang="en-US" sz="2500" b="1" dirty="0" err="1"/>
              <a:t>जाने</a:t>
            </a:r>
            <a:r>
              <a:rPr lang="en-US" sz="2500" b="1" dirty="0"/>
              <a:t> </a:t>
            </a:r>
            <a:r>
              <a:rPr lang="en-US" sz="2500" b="1" dirty="0" err="1"/>
              <a:t>वाले</a:t>
            </a:r>
            <a:r>
              <a:rPr lang="en-US" sz="2500" b="1" dirty="0"/>
              <a:t> </a:t>
            </a:r>
            <a:r>
              <a:rPr lang="en-US" sz="2500" b="1" dirty="0" err="1"/>
              <a:t>बच्चों</a:t>
            </a:r>
            <a:r>
              <a:rPr lang="en-US" sz="2500" b="1" dirty="0"/>
              <a:t> </a:t>
            </a:r>
            <a:r>
              <a:rPr lang="en-US" sz="2500" b="1" dirty="0" err="1"/>
              <a:t>की</a:t>
            </a:r>
            <a:r>
              <a:rPr lang="en-US" sz="2500" b="1" dirty="0"/>
              <a:t> </a:t>
            </a:r>
            <a:r>
              <a:rPr lang="en-US" sz="2500" b="1" dirty="0" err="1"/>
              <a:t>समस्या</a:t>
            </a:r>
            <a:r>
              <a:rPr lang="en-US" sz="2500" b="1" dirty="0"/>
              <a:t> </a:t>
            </a:r>
            <a:r>
              <a:rPr lang="en-US" sz="2500" b="1" dirty="0" err="1"/>
              <a:t>का</a:t>
            </a:r>
            <a:r>
              <a:rPr lang="en-US" sz="2500" b="1" dirty="0"/>
              <a:t> </a:t>
            </a:r>
            <a:r>
              <a:rPr lang="en-US" sz="2500" b="1" dirty="0" err="1"/>
              <a:t>समाधान</a:t>
            </a:r>
            <a:r>
              <a:rPr lang="en-US" sz="2500" b="1" dirty="0"/>
              <a:t> </a:t>
            </a:r>
            <a:r>
              <a:rPr lang="en-US" sz="2500" b="1" dirty="0" err="1"/>
              <a:t>करने</a:t>
            </a:r>
            <a:r>
              <a:rPr lang="en-US" sz="2500" b="1" dirty="0"/>
              <a:t> </a:t>
            </a:r>
            <a:r>
              <a:rPr lang="en-US" sz="2500" b="1" dirty="0" err="1"/>
              <a:t>के</a:t>
            </a:r>
            <a:r>
              <a:rPr lang="en-US" sz="2500" b="1" dirty="0"/>
              <a:t> </a:t>
            </a:r>
            <a:r>
              <a:rPr lang="en-US" sz="2500" b="1" dirty="0" err="1"/>
              <a:t>लिए</a:t>
            </a:r>
            <a:r>
              <a:rPr lang="en-US" sz="2500" b="1" dirty="0"/>
              <a:t> </a:t>
            </a:r>
            <a:r>
              <a:rPr lang="en-US" sz="2500" b="1" dirty="0" err="1"/>
              <a:t>उन्हें</a:t>
            </a:r>
            <a:r>
              <a:rPr lang="en-US" sz="2500" b="1" dirty="0"/>
              <a:t> </a:t>
            </a:r>
            <a:r>
              <a:rPr lang="en-US" sz="2500" b="1" dirty="0" err="1"/>
              <a:t>चिन्हित</a:t>
            </a:r>
            <a:r>
              <a:rPr lang="en-US" sz="2500" b="1" dirty="0"/>
              <a:t> </a:t>
            </a:r>
            <a:r>
              <a:rPr lang="en-US" sz="2500" b="1" dirty="0" err="1"/>
              <a:t>करता</a:t>
            </a:r>
            <a:r>
              <a:rPr lang="en-US" sz="2500" b="1" dirty="0"/>
              <a:t> </a:t>
            </a:r>
            <a:r>
              <a:rPr lang="en-US" sz="2500" b="1" dirty="0" err="1"/>
              <a:t>है</a:t>
            </a:r>
            <a:r>
              <a:rPr lang="en-US" sz="2500" b="1" dirty="0"/>
              <a:t> </a:t>
            </a:r>
            <a:r>
              <a:rPr lang="en-US" sz="2500" b="1" dirty="0" err="1"/>
              <a:t>और</a:t>
            </a:r>
            <a:r>
              <a:rPr lang="en-US" sz="2500" b="1" dirty="0"/>
              <a:t> </a:t>
            </a:r>
            <a:r>
              <a:rPr lang="en-US" sz="2500" b="1" dirty="0" err="1"/>
              <a:t>स्कूलों</a:t>
            </a:r>
            <a:r>
              <a:rPr lang="en-US" sz="2500" b="1" dirty="0"/>
              <a:t> </a:t>
            </a:r>
            <a:r>
              <a:rPr lang="en-US" sz="2500" b="1" dirty="0" err="1"/>
              <a:t>में</a:t>
            </a:r>
            <a:r>
              <a:rPr lang="en-US" sz="2500" b="1" dirty="0"/>
              <a:t> </a:t>
            </a:r>
            <a:r>
              <a:rPr lang="en-US" sz="2500" b="1" dirty="0" err="1"/>
              <a:t>उनका</a:t>
            </a:r>
            <a:r>
              <a:rPr lang="en-US" sz="2500" b="1" dirty="0"/>
              <a:t> </a:t>
            </a:r>
            <a:r>
              <a:rPr lang="en-US" sz="2500" b="1" dirty="0" err="1"/>
              <a:t>नामांकन</a:t>
            </a:r>
            <a:r>
              <a:rPr lang="en-US" sz="2500" b="1" dirty="0"/>
              <a:t> </a:t>
            </a:r>
            <a:r>
              <a:rPr lang="en-US" sz="2500" b="1" dirty="0" err="1"/>
              <a:t>करता</a:t>
            </a:r>
            <a:r>
              <a:rPr lang="en-US" sz="2500" b="1" dirty="0"/>
              <a:t> </a:t>
            </a:r>
            <a:r>
              <a:rPr lang="en-US" sz="2500" b="1" dirty="0" err="1"/>
              <a:t>है</a:t>
            </a:r>
            <a:r>
              <a:rPr lang="en-US" sz="2500" b="1" dirty="0"/>
              <a:t>।</a:t>
            </a:r>
          </a:p>
          <a:p>
            <a:pPr lvl="0"/>
            <a:r>
              <a:rPr lang="en-US" sz="2500" b="1" dirty="0"/>
              <a:t>SSS </a:t>
            </a:r>
            <a:r>
              <a:rPr lang="en-US" sz="2500" b="1" dirty="0" err="1"/>
              <a:t>शिक्षा</a:t>
            </a:r>
            <a:r>
              <a:rPr lang="en-US" sz="2500" b="1" dirty="0"/>
              <a:t> </a:t>
            </a:r>
            <a:r>
              <a:rPr lang="en-US" sz="2500" b="1" dirty="0" err="1"/>
              <a:t>कार्यक्रमों</a:t>
            </a:r>
            <a:r>
              <a:rPr lang="en-US" sz="2500" b="1" dirty="0"/>
              <a:t> </a:t>
            </a:r>
            <a:r>
              <a:rPr lang="en-US" sz="2500" b="1" dirty="0" err="1"/>
              <a:t>की</a:t>
            </a:r>
            <a:r>
              <a:rPr lang="en-US" sz="2500" b="1" dirty="0"/>
              <a:t> </a:t>
            </a:r>
            <a:r>
              <a:rPr lang="en-US" sz="2500" b="1" dirty="0" err="1"/>
              <a:t>योजना</a:t>
            </a:r>
            <a:r>
              <a:rPr lang="en-US" sz="2500" b="1" dirty="0"/>
              <a:t>, </a:t>
            </a:r>
            <a:r>
              <a:rPr lang="en-US" sz="2500" b="1" dirty="0" err="1"/>
              <a:t>कार्यान्वयन</a:t>
            </a:r>
            <a:r>
              <a:rPr lang="en-US" sz="2500" b="1" dirty="0"/>
              <a:t> </a:t>
            </a:r>
            <a:r>
              <a:rPr lang="en-US" sz="2500" b="1" dirty="0" err="1"/>
              <a:t>और</a:t>
            </a:r>
            <a:r>
              <a:rPr lang="en-US" sz="2500" b="1" dirty="0"/>
              <a:t> </a:t>
            </a:r>
            <a:r>
              <a:rPr lang="en-US" sz="2500" b="1" dirty="0" err="1"/>
              <a:t>निगरानी</a:t>
            </a:r>
            <a:r>
              <a:rPr lang="en-US" sz="2500" b="1" dirty="0"/>
              <a:t> </a:t>
            </a:r>
            <a:r>
              <a:rPr lang="en-US" sz="2500" b="1" dirty="0" err="1"/>
              <a:t>में</a:t>
            </a:r>
            <a:r>
              <a:rPr lang="en-US" sz="2500" b="1" dirty="0"/>
              <a:t> </a:t>
            </a:r>
            <a:r>
              <a:rPr lang="en-US" sz="2500" b="1" dirty="0" err="1"/>
              <a:t>अभिभावकों</a:t>
            </a:r>
            <a:r>
              <a:rPr lang="en-US" sz="2500" b="1" dirty="0"/>
              <a:t>, </a:t>
            </a:r>
            <a:r>
              <a:rPr lang="en-US" sz="2500" b="1" dirty="0" err="1"/>
              <a:t>स्थानीय</a:t>
            </a:r>
            <a:r>
              <a:rPr lang="en-US" sz="2500" b="1" dirty="0"/>
              <a:t> </a:t>
            </a:r>
            <a:r>
              <a:rPr lang="en-US" sz="2500" b="1" dirty="0" err="1"/>
              <a:t>समुदायों</a:t>
            </a:r>
            <a:r>
              <a:rPr lang="en-US" sz="2500" b="1" dirty="0"/>
              <a:t> </a:t>
            </a:r>
            <a:r>
              <a:rPr lang="en-US" sz="2500" b="1" dirty="0" err="1"/>
              <a:t>और</a:t>
            </a:r>
            <a:r>
              <a:rPr lang="en-US" sz="2500" b="1" dirty="0"/>
              <a:t> </a:t>
            </a:r>
            <a:r>
              <a:rPr lang="en-US" sz="2500" b="1" dirty="0" err="1"/>
              <a:t>हितधारकों</a:t>
            </a:r>
            <a:r>
              <a:rPr lang="en-US" sz="2500" b="1" dirty="0"/>
              <a:t> </a:t>
            </a:r>
            <a:r>
              <a:rPr lang="en-US" sz="2500" b="1" dirty="0" err="1"/>
              <a:t>की</a:t>
            </a:r>
            <a:r>
              <a:rPr lang="en-US" sz="2500" b="1" dirty="0"/>
              <a:t> </a:t>
            </a:r>
            <a:r>
              <a:rPr lang="en-US" sz="2500" b="1" dirty="0" err="1"/>
              <a:t>सक्रिय</a:t>
            </a:r>
            <a:r>
              <a:rPr lang="en-US" sz="2500" b="1" dirty="0"/>
              <a:t> </a:t>
            </a:r>
            <a:r>
              <a:rPr lang="en-US" sz="2500" b="1" dirty="0" err="1"/>
              <a:t>भागीदारी</a:t>
            </a:r>
            <a:r>
              <a:rPr lang="en-US" sz="2500" b="1" dirty="0"/>
              <a:t> </a:t>
            </a:r>
            <a:r>
              <a:rPr lang="en-US" sz="2500" b="1" dirty="0" err="1"/>
              <a:t>को</a:t>
            </a:r>
            <a:r>
              <a:rPr lang="en-US" sz="2500" b="1" dirty="0"/>
              <a:t> </a:t>
            </a:r>
            <a:r>
              <a:rPr lang="en-US" sz="2500" b="1" dirty="0" err="1"/>
              <a:t>प्रोत्साहित</a:t>
            </a:r>
            <a:r>
              <a:rPr lang="en-US" sz="2500" b="1" dirty="0"/>
              <a:t> </a:t>
            </a:r>
            <a:r>
              <a:rPr lang="en-US" sz="2500" b="1" dirty="0" err="1"/>
              <a:t>करता</a:t>
            </a:r>
            <a:r>
              <a:rPr lang="en-US" sz="2500" b="1" dirty="0"/>
              <a:t> </a:t>
            </a:r>
            <a:r>
              <a:rPr lang="en-US" sz="2500" b="1" dirty="0" err="1"/>
              <a:t>है</a:t>
            </a:r>
            <a:r>
              <a:rPr lang="en-US" sz="2500" b="1" dirty="0"/>
              <a:t>।</a:t>
            </a:r>
          </a:p>
          <a:p>
            <a:pPr lvl="0"/>
            <a:r>
              <a:rPr lang="en-US" sz="2500" b="1" dirty="0" err="1"/>
              <a:t>सर्व</a:t>
            </a:r>
            <a:r>
              <a:rPr lang="en-US" sz="2500" b="1" dirty="0"/>
              <a:t> </a:t>
            </a:r>
            <a:r>
              <a:rPr lang="en-US" sz="2500" b="1" dirty="0" err="1"/>
              <a:t>शिक्षा</a:t>
            </a:r>
            <a:r>
              <a:rPr lang="en-US" sz="2500" b="1" dirty="0"/>
              <a:t> </a:t>
            </a:r>
            <a:r>
              <a:rPr lang="en-US" sz="2500" b="1" dirty="0" err="1"/>
              <a:t>अभियान</a:t>
            </a:r>
            <a:r>
              <a:rPr lang="en-US" sz="2500" b="1" dirty="0"/>
              <a:t> </a:t>
            </a:r>
            <a:r>
              <a:rPr lang="en-US" sz="2500" b="1" dirty="0" err="1"/>
              <a:t>का</a:t>
            </a:r>
            <a:r>
              <a:rPr lang="en-US" sz="2500" b="1" dirty="0"/>
              <a:t> </a:t>
            </a:r>
            <a:r>
              <a:rPr lang="en-US" sz="2500" b="1" dirty="0" err="1"/>
              <a:t>उद्देश्य</a:t>
            </a:r>
            <a:r>
              <a:rPr lang="en-US" sz="2500" b="1" dirty="0"/>
              <a:t> </a:t>
            </a:r>
            <a:r>
              <a:rPr lang="en-US" sz="2500" b="1" dirty="0" err="1"/>
              <a:t>समग्र</a:t>
            </a:r>
            <a:r>
              <a:rPr lang="en-US" sz="2500" b="1" dirty="0"/>
              <a:t> </a:t>
            </a:r>
            <a:r>
              <a:rPr lang="en-US" sz="2500" b="1" dirty="0" err="1"/>
              <a:t>शिक्षा</a:t>
            </a:r>
            <a:r>
              <a:rPr lang="en-US" sz="2500" b="1" dirty="0"/>
              <a:t> </a:t>
            </a:r>
            <a:r>
              <a:rPr lang="en-US" sz="2500" b="1" dirty="0" err="1"/>
              <a:t>प्रदान</a:t>
            </a:r>
            <a:r>
              <a:rPr lang="en-US" sz="2500" b="1" dirty="0"/>
              <a:t> </a:t>
            </a:r>
            <a:r>
              <a:rPr lang="en-US" sz="2500" b="1" dirty="0" err="1"/>
              <a:t>करना</a:t>
            </a:r>
            <a:r>
              <a:rPr lang="en-US" sz="2500" b="1" dirty="0"/>
              <a:t> </a:t>
            </a:r>
            <a:r>
              <a:rPr lang="en-US" sz="2500" b="1" dirty="0" err="1"/>
              <a:t>है</a:t>
            </a:r>
            <a:r>
              <a:rPr lang="en-US" sz="2500" b="1" dirty="0"/>
              <a:t> </a:t>
            </a:r>
            <a:r>
              <a:rPr lang="en-US" sz="2500" b="1" dirty="0" err="1"/>
              <a:t>जो</a:t>
            </a:r>
            <a:r>
              <a:rPr lang="en-US" sz="2500" b="1" dirty="0"/>
              <a:t> </a:t>
            </a:r>
            <a:r>
              <a:rPr lang="en-US" sz="2500" b="1" dirty="0" err="1"/>
              <a:t>बच्चों</a:t>
            </a:r>
            <a:r>
              <a:rPr lang="en-US" sz="2500" b="1" dirty="0"/>
              <a:t> </a:t>
            </a:r>
            <a:r>
              <a:rPr lang="en-US" sz="2500" b="1" dirty="0" err="1"/>
              <a:t>के</a:t>
            </a:r>
            <a:r>
              <a:rPr lang="en-US" sz="2500" b="1" dirty="0"/>
              <a:t> </a:t>
            </a:r>
            <a:r>
              <a:rPr lang="en-US" sz="2500" b="1" dirty="0" err="1"/>
              <a:t>सर्वांगीण</a:t>
            </a:r>
            <a:r>
              <a:rPr lang="en-US" sz="2500" b="1" dirty="0"/>
              <a:t> </a:t>
            </a:r>
            <a:r>
              <a:rPr lang="en-US" sz="2500" b="1" dirty="0" err="1"/>
              <a:t>विकास</a:t>
            </a:r>
            <a:r>
              <a:rPr lang="en-US" sz="2500" b="1" dirty="0"/>
              <a:t> </a:t>
            </a:r>
            <a:r>
              <a:rPr lang="en-US" sz="2500" b="1" dirty="0" err="1"/>
              <a:t>को</a:t>
            </a:r>
            <a:r>
              <a:rPr lang="en-US" sz="2500" b="1" dirty="0"/>
              <a:t> </a:t>
            </a:r>
            <a:r>
              <a:rPr lang="en-US" sz="2500" b="1" dirty="0" err="1"/>
              <a:t>बढ़ावा</a:t>
            </a:r>
            <a:r>
              <a:rPr lang="en-US" sz="2500" b="1" dirty="0"/>
              <a:t> </a:t>
            </a:r>
            <a:r>
              <a:rPr lang="en-US" sz="2500" b="1" dirty="0" err="1"/>
              <a:t>दे</a:t>
            </a:r>
            <a:r>
              <a:rPr lang="en-US" sz="2500" b="1" dirty="0" smtClean="0"/>
              <a:t>।</a:t>
            </a:r>
            <a:endParaRPr lang="en-US" sz="2500" b="1" dirty="0"/>
          </a:p>
        </p:txBody>
      </p:sp>
      <p:pic>
        <p:nvPicPr>
          <p:cNvPr id="4" name="Picture 3" descr="https://media3.giphy.com/media/kbcLWrW6QPIl7SKwgc/giphy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0"/>
            <a:ext cx="400049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57752" cy="6429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 err="1" smtClean="0"/>
              <a:t>सर्व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शिक्षा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अभियान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के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कार्य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en-US" sz="2400" b="1" dirty="0" smtClean="0"/>
          </a:p>
          <a:p>
            <a:endParaRPr lang="en-US" sz="2400" b="1" dirty="0"/>
          </a:p>
          <a:p>
            <a:endParaRPr lang="en-IN" sz="2400" b="1" dirty="0" smtClean="0"/>
          </a:p>
          <a:p>
            <a:endParaRPr lang="en-IN" sz="2400" b="1" dirty="0" smtClean="0"/>
          </a:p>
          <a:p>
            <a:pPr>
              <a:buNone/>
            </a:pPr>
            <a:endParaRPr lang="en-US" sz="2400" b="1" dirty="0" smtClean="0"/>
          </a:p>
          <a:p>
            <a:r>
              <a:rPr lang="en-US" sz="2500" b="1" dirty="0" smtClean="0"/>
              <a:t>2010 </a:t>
            </a:r>
            <a:r>
              <a:rPr lang="en-US" sz="2500" b="1" dirty="0" err="1" smtClean="0"/>
              <a:t>के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शिक्षा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का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अधिकार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अधिनियम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पारित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होने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के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बाद</a:t>
            </a:r>
            <a:r>
              <a:rPr lang="en-US" sz="2500" b="1" dirty="0" smtClean="0"/>
              <a:t>, </a:t>
            </a:r>
            <a:r>
              <a:rPr lang="en-US" sz="2500" b="1" dirty="0" err="1" smtClean="0"/>
              <a:t>सर्व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शिक्षा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अभियान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अपने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उद्देश्यों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को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पूरा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करने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के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लिए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एक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समग्र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दृष्टिकोण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अपनाता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है</a:t>
            </a:r>
            <a:r>
              <a:rPr lang="en-US" sz="2500" b="1" dirty="0" smtClean="0"/>
              <a:t>। </a:t>
            </a:r>
            <a:r>
              <a:rPr lang="en-US" sz="2500" b="1" dirty="0" err="1" smtClean="0"/>
              <a:t>उद्देश्य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पाठ्यक्रम</a:t>
            </a:r>
            <a:r>
              <a:rPr lang="en-US" sz="2500" b="1" dirty="0" smtClean="0"/>
              <a:t>, </a:t>
            </a:r>
            <a:r>
              <a:rPr lang="en-US" sz="2500" b="1" dirty="0" err="1" smtClean="0"/>
              <a:t>शिक्षक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शिक्षा</a:t>
            </a:r>
            <a:r>
              <a:rPr lang="en-US" sz="2500" b="1" dirty="0" smtClean="0"/>
              <a:t>, </a:t>
            </a:r>
            <a:r>
              <a:rPr lang="en-US" sz="2500" b="1" dirty="0" err="1" smtClean="0"/>
              <a:t>शैक्षिक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योजना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और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प्रबंधन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पर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सकारात्मक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प्रभाव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डालना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चाहते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हैं</a:t>
            </a:r>
            <a:r>
              <a:rPr lang="en-US" sz="2500" b="1" dirty="0" smtClean="0"/>
              <a:t>। </a:t>
            </a:r>
            <a:r>
              <a:rPr lang="en-US" sz="2500" b="1" dirty="0" err="1" smtClean="0"/>
              <a:t>सर्व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शिक्षा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अभियान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के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मुख्य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कार्यों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में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शामिल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हैं</a:t>
            </a:r>
            <a:r>
              <a:rPr lang="en-US" sz="2500" b="1" dirty="0" smtClean="0"/>
              <a:t>:</a:t>
            </a:r>
          </a:p>
          <a:p>
            <a:pPr lvl="0"/>
            <a:r>
              <a:rPr lang="en-US" sz="2500" b="1" dirty="0" err="1" smtClean="0"/>
              <a:t>बच्चों</a:t>
            </a:r>
            <a:r>
              <a:rPr lang="en-US" sz="2500" b="1" dirty="0" smtClean="0"/>
              <a:t> </a:t>
            </a:r>
            <a:r>
              <a:rPr lang="en-US" sz="2500" b="1" dirty="0" err="1"/>
              <a:t>को</a:t>
            </a:r>
            <a:r>
              <a:rPr lang="en-US" sz="2500" b="1" dirty="0"/>
              <a:t> </a:t>
            </a:r>
            <a:r>
              <a:rPr lang="en-US" sz="2500" b="1" dirty="0" err="1"/>
              <a:t>बुनियादी</a:t>
            </a:r>
            <a:r>
              <a:rPr lang="en-US" sz="2500" b="1" dirty="0"/>
              <a:t> </a:t>
            </a:r>
            <a:r>
              <a:rPr lang="en-US" sz="2500" b="1" dirty="0" err="1"/>
              <a:t>शिक्षा</a:t>
            </a:r>
            <a:r>
              <a:rPr lang="en-US" sz="2500" b="1" dirty="0"/>
              <a:t> </a:t>
            </a:r>
            <a:r>
              <a:rPr lang="en-US" sz="2500" b="1" dirty="0" err="1"/>
              <a:t>प्रदान</a:t>
            </a:r>
            <a:r>
              <a:rPr lang="en-US" sz="2500" b="1" dirty="0"/>
              <a:t> </a:t>
            </a:r>
            <a:r>
              <a:rPr lang="en-US" sz="2500" b="1" dirty="0" err="1"/>
              <a:t>करके</a:t>
            </a:r>
            <a:r>
              <a:rPr lang="en-US" sz="2500" b="1" dirty="0"/>
              <a:t> </a:t>
            </a:r>
            <a:r>
              <a:rPr lang="en-US" sz="2500" b="1" dirty="0" err="1"/>
              <a:t>सामाजिक</a:t>
            </a:r>
            <a:r>
              <a:rPr lang="en-US" sz="2500" b="1" dirty="0"/>
              <a:t> </a:t>
            </a:r>
            <a:r>
              <a:rPr lang="en-US" sz="2500" b="1" dirty="0" err="1"/>
              <a:t>न्याय</a:t>
            </a:r>
            <a:r>
              <a:rPr lang="en-US" sz="2500" b="1" dirty="0"/>
              <a:t> </a:t>
            </a:r>
            <a:r>
              <a:rPr lang="en-US" sz="2500" b="1" dirty="0" err="1"/>
              <a:t>सुनिश्चित</a:t>
            </a:r>
            <a:r>
              <a:rPr lang="en-US" sz="2500" b="1" dirty="0"/>
              <a:t> </a:t>
            </a:r>
            <a:r>
              <a:rPr lang="en-US" sz="2500" b="1" dirty="0" err="1"/>
              <a:t>करना</a:t>
            </a:r>
            <a:r>
              <a:rPr lang="en-US" sz="2500" b="1" dirty="0"/>
              <a:t>।</a:t>
            </a:r>
          </a:p>
          <a:p>
            <a:pPr lvl="0"/>
            <a:r>
              <a:rPr lang="en-US" sz="2500" b="1" dirty="0" err="1"/>
              <a:t>शिक्षा</a:t>
            </a:r>
            <a:r>
              <a:rPr lang="en-US" sz="2500" b="1" dirty="0"/>
              <a:t> </a:t>
            </a:r>
            <a:r>
              <a:rPr lang="en-US" sz="2500" b="1" dirty="0" err="1"/>
              <a:t>के</a:t>
            </a:r>
            <a:r>
              <a:rPr lang="en-US" sz="2500" b="1" dirty="0"/>
              <a:t> </a:t>
            </a:r>
            <a:r>
              <a:rPr lang="en-US" sz="2500" b="1" dirty="0" err="1"/>
              <a:t>स्तर</a:t>
            </a:r>
            <a:r>
              <a:rPr lang="en-US" sz="2500" b="1" dirty="0"/>
              <a:t> </a:t>
            </a:r>
            <a:r>
              <a:rPr lang="en-US" sz="2500" b="1" dirty="0" err="1"/>
              <a:t>में</a:t>
            </a:r>
            <a:r>
              <a:rPr lang="en-US" sz="2500" b="1" dirty="0"/>
              <a:t> </a:t>
            </a:r>
            <a:r>
              <a:rPr lang="en-US" sz="2500" b="1" dirty="0" err="1"/>
              <a:t>सुधार</a:t>
            </a:r>
            <a:r>
              <a:rPr lang="en-US" sz="2500" b="1" dirty="0"/>
              <a:t> </a:t>
            </a:r>
            <a:r>
              <a:rPr lang="en-US" sz="2500" b="1" dirty="0" err="1"/>
              <a:t>की</a:t>
            </a:r>
            <a:r>
              <a:rPr lang="en-US" sz="2500" b="1" dirty="0"/>
              <a:t> </a:t>
            </a:r>
            <a:r>
              <a:rPr lang="en-US" sz="2500" b="1" dirty="0" err="1"/>
              <a:t>मांग</a:t>
            </a:r>
            <a:r>
              <a:rPr lang="en-US" sz="2500" b="1" dirty="0"/>
              <a:t> </a:t>
            </a:r>
            <a:r>
              <a:rPr lang="en-US" sz="2500" b="1" dirty="0" err="1"/>
              <a:t>पर</a:t>
            </a:r>
            <a:r>
              <a:rPr lang="en-US" sz="2500" b="1" dirty="0"/>
              <a:t> </a:t>
            </a:r>
            <a:r>
              <a:rPr lang="en-US" sz="2500" b="1" dirty="0" err="1"/>
              <a:t>प्रतिक्रिया</a:t>
            </a:r>
            <a:r>
              <a:rPr lang="en-US" sz="2500" b="1" dirty="0"/>
              <a:t> </a:t>
            </a:r>
            <a:r>
              <a:rPr lang="en-US" sz="2500" b="1" dirty="0" err="1"/>
              <a:t>देना</a:t>
            </a:r>
            <a:r>
              <a:rPr lang="en-US" sz="2500" b="1" dirty="0"/>
              <a:t>।</a:t>
            </a:r>
          </a:p>
          <a:p>
            <a:pPr lvl="0"/>
            <a:r>
              <a:rPr lang="en-US" sz="2500" b="1" dirty="0" err="1"/>
              <a:t>बुनियादी</a:t>
            </a:r>
            <a:r>
              <a:rPr lang="en-US" sz="2500" b="1" dirty="0"/>
              <a:t> </a:t>
            </a:r>
            <a:r>
              <a:rPr lang="en-US" sz="2500" b="1" dirty="0" err="1"/>
              <a:t>शिक्षा</a:t>
            </a:r>
            <a:r>
              <a:rPr lang="en-US" sz="2500" b="1" dirty="0"/>
              <a:t> </a:t>
            </a:r>
            <a:r>
              <a:rPr lang="en-US" sz="2500" b="1" dirty="0" err="1"/>
              <a:t>प्राप्ति</a:t>
            </a:r>
            <a:r>
              <a:rPr lang="en-US" sz="2500" b="1" dirty="0"/>
              <a:t> </a:t>
            </a:r>
            <a:r>
              <a:rPr lang="en-US" sz="2500" b="1" dirty="0" err="1"/>
              <a:t>के</a:t>
            </a:r>
            <a:r>
              <a:rPr lang="en-US" sz="2500" b="1" dirty="0"/>
              <a:t> </a:t>
            </a:r>
            <a:r>
              <a:rPr lang="en-US" sz="2500" b="1" dirty="0" err="1"/>
              <a:t>लिए</a:t>
            </a:r>
            <a:r>
              <a:rPr lang="en-US" sz="2500" b="1" dirty="0"/>
              <a:t> </a:t>
            </a:r>
            <a:r>
              <a:rPr lang="en-US" sz="2500" b="1" dirty="0" err="1"/>
              <a:t>वातावरण</a:t>
            </a:r>
            <a:r>
              <a:rPr lang="en-US" sz="2500" b="1" dirty="0"/>
              <a:t> </a:t>
            </a:r>
            <a:r>
              <a:rPr lang="en-US" sz="2500" b="1" dirty="0" err="1"/>
              <a:t>को</a:t>
            </a:r>
            <a:r>
              <a:rPr lang="en-US" sz="2500" b="1" dirty="0"/>
              <a:t> </a:t>
            </a:r>
            <a:r>
              <a:rPr lang="en-US" sz="2500" b="1" dirty="0" err="1"/>
              <a:t>अनुकूल</a:t>
            </a:r>
            <a:r>
              <a:rPr lang="en-US" sz="2500" b="1" dirty="0"/>
              <a:t> </a:t>
            </a:r>
            <a:r>
              <a:rPr lang="en-US" sz="2500" b="1" dirty="0" err="1"/>
              <a:t>एवं</a:t>
            </a:r>
            <a:r>
              <a:rPr lang="en-US" sz="2500" b="1" dirty="0"/>
              <a:t> </a:t>
            </a:r>
            <a:r>
              <a:rPr lang="en-US" sz="2500" b="1" dirty="0" err="1"/>
              <a:t>सुलभ</a:t>
            </a:r>
            <a:r>
              <a:rPr lang="en-US" sz="2500" b="1" dirty="0"/>
              <a:t> </a:t>
            </a:r>
            <a:r>
              <a:rPr lang="en-US" sz="2500" b="1" dirty="0" err="1"/>
              <a:t>बनाना</a:t>
            </a:r>
            <a:r>
              <a:rPr lang="en-US" sz="2500" b="1" dirty="0"/>
              <a:t>।</a:t>
            </a:r>
          </a:p>
          <a:p>
            <a:pPr lvl="0"/>
            <a:r>
              <a:rPr lang="en-US" sz="2500" b="1" dirty="0" err="1"/>
              <a:t>प्रारंभिक</a:t>
            </a:r>
            <a:r>
              <a:rPr lang="en-US" sz="2500" b="1" dirty="0"/>
              <a:t> </a:t>
            </a:r>
            <a:r>
              <a:rPr lang="en-US" sz="2500" b="1" dirty="0" err="1"/>
              <a:t>शिक्षा</a:t>
            </a:r>
            <a:r>
              <a:rPr lang="en-US" sz="2500" b="1" dirty="0"/>
              <a:t> </a:t>
            </a:r>
            <a:r>
              <a:rPr lang="en-US" sz="2500" b="1" dirty="0" err="1"/>
              <a:t>को</a:t>
            </a:r>
            <a:r>
              <a:rPr lang="en-US" sz="2500" b="1" dirty="0"/>
              <a:t> </a:t>
            </a:r>
            <a:r>
              <a:rPr lang="en-US" sz="2500" b="1" dirty="0" err="1"/>
              <a:t>सार्वभौमिक</a:t>
            </a:r>
            <a:r>
              <a:rPr lang="en-US" sz="2500" b="1" dirty="0"/>
              <a:t> </a:t>
            </a:r>
            <a:r>
              <a:rPr lang="en-US" sz="2500" b="1" dirty="0" err="1"/>
              <a:t>बनाकर</a:t>
            </a:r>
            <a:r>
              <a:rPr lang="en-US" sz="2500" b="1" dirty="0"/>
              <a:t> </a:t>
            </a:r>
            <a:r>
              <a:rPr lang="en-US" sz="2500" b="1" dirty="0" err="1"/>
              <a:t>भारत</a:t>
            </a:r>
            <a:r>
              <a:rPr lang="en-US" sz="2500" b="1" dirty="0"/>
              <a:t> </a:t>
            </a:r>
            <a:r>
              <a:rPr lang="en-US" sz="2500" b="1" dirty="0" err="1"/>
              <a:t>के</a:t>
            </a:r>
            <a:r>
              <a:rPr lang="en-US" sz="2500" b="1" dirty="0"/>
              <a:t> </a:t>
            </a:r>
            <a:r>
              <a:rPr lang="en-US" sz="2500" b="1" dirty="0" err="1"/>
              <a:t>साक्षरता</a:t>
            </a:r>
            <a:r>
              <a:rPr lang="en-US" sz="2500" b="1" dirty="0"/>
              <a:t> </a:t>
            </a:r>
            <a:r>
              <a:rPr lang="en-US" sz="2500" b="1" dirty="0" err="1"/>
              <a:t>स्तर</a:t>
            </a:r>
            <a:r>
              <a:rPr lang="en-US" sz="2500" b="1" dirty="0"/>
              <a:t> </a:t>
            </a:r>
            <a:r>
              <a:rPr lang="en-US" sz="2500" b="1" dirty="0" err="1"/>
              <a:t>को</a:t>
            </a:r>
            <a:r>
              <a:rPr lang="en-US" sz="2500" b="1" dirty="0"/>
              <a:t> </a:t>
            </a:r>
            <a:r>
              <a:rPr lang="en-US" sz="2500" b="1" dirty="0" err="1"/>
              <a:t>बढ़ाना</a:t>
            </a:r>
            <a:r>
              <a:rPr lang="en-US" sz="2500" b="1" dirty="0"/>
              <a:t>।</a:t>
            </a:r>
          </a:p>
          <a:p>
            <a:pPr lvl="0"/>
            <a:r>
              <a:rPr lang="en-US" sz="2500" b="1" dirty="0" err="1"/>
              <a:t>शिक्षकों</a:t>
            </a:r>
            <a:r>
              <a:rPr lang="en-US" sz="2500" b="1" dirty="0"/>
              <a:t> </a:t>
            </a:r>
            <a:r>
              <a:rPr lang="en-US" sz="2500" b="1" dirty="0" err="1"/>
              <a:t>को</a:t>
            </a:r>
            <a:r>
              <a:rPr lang="en-US" sz="2500" b="1" dirty="0"/>
              <a:t> </a:t>
            </a:r>
            <a:r>
              <a:rPr lang="en-US" sz="2500" b="1" dirty="0" err="1"/>
              <a:t>गहन</a:t>
            </a:r>
            <a:r>
              <a:rPr lang="en-US" sz="2500" b="1" dirty="0"/>
              <a:t> </a:t>
            </a:r>
            <a:r>
              <a:rPr lang="en-US" sz="2500" b="1" dirty="0" err="1"/>
              <a:t>प्रशिक्षण</a:t>
            </a:r>
            <a:r>
              <a:rPr lang="en-US" sz="2500" b="1" dirty="0"/>
              <a:t> </a:t>
            </a:r>
            <a:r>
              <a:rPr lang="en-US" sz="2500" b="1" dirty="0" err="1"/>
              <a:t>देकर</a:t>
            </a:r>
            <a:r>
              <a:rPr lang="en-US" sz="2500" b="1" dirty="0"/>
              <a:t> </a:t>
            </a:r>
            <a:r>
              <a:rPr lang="en-US" sz="2500" b="1" dirty="0" err="1"/>
              <a:t>तथा</a:t>
            </a:r>
            <a:r>
              <a:rPr lang="en-US" sz="2500" b="1" dirty="0"/>
              <a:t> </a:t>
            </a:r>
            <a:r>
              <a:rPr lang="en-US" sz="2500" b="1" dirty="0" err="1"/>
              <a:t>उन्हें</a:t>
            </a:r>
            <a:r>
              <a:rPr lang="en-US" sz="2500" b="1" dirty="0"/>
              <a:t> </a:t>
            </a:r>
            <a:r>
              <a:rPr lang="en-US" sz="2500" b="1" dirty="0" err="1"/>
              <a:t>नवीनतम</a:t>
            </a:r>
            <a:r>
              <a:rPr lang="en-US" sz="2500" b="1" dirty="0"/>
              <a:t> </a:t>
            </a:r>
            <a:r>
              <a:rPr lang="en-US" sz="2500" b="1" dirty="0" err="1"/>
              <a:t>शिक्षण</a:t>
            </a:r>
            <a:r>
              <a:rPr lang="en-US" sz="2500" b="1" dirty="0"/>
              <a:t> </a:t>
            </a:r>
            <a:r>
              <a:rPr lang="en-US" sz="2500" b="1" dirty="0" err="1"/>
              <a:t>सामग्री</a:t>
            </a:r>
            <a:r>
              <a:rPr lang="en-US" sz="2500" b="1" dirty="0"/>
              <a:t> </a:t>
            </a:r>
            <a:r>
              <a:rPr lang="en-US" sz="2500" b="1" dirty="0" err="1"/>
              <a:t>और</a:t>
            </a:r>
            <a:r>
              <a:rPr lang="en-US" sz="2500" b="1" dirty="0"/>
              <a:t> </a:t>
            </a:r>
            <a:r>
              <a:rPr lang="en-US" sz="2500" b="1" dirty="0" err="1"/>
              <a:t>शिक्षण</a:t>
            </a:r>
            <a:r>
              <a:rPr lang="en-US" sz="2500" b="1" dirty="0"/>
              <a:t> </a:t>
            </a:r>
            <a:r>
              <a:rPr lang="en-US" sz="2500" b="1" dirty="0" err="1"/>
              <a:t>सहायक</a:t>
            </a:r>
            <a:r>
              <a:rPr lang="en-US" sz="2500" b="1" dirty="0"/>
              <a:t> </a:t>
            </a:r>
            <a:r>
              <a:rPr lang="en-US" sz="2500" b="1" dirty="0" err="1"/>
              <a:t>सामग्री</a:t>
            </a:r>
            <a:r>
              <a:rPr lang="en-US" sz="2500" b="1" dirty="0"/>
              <a:t> </a:t>
            </a:r>
            <a:r>
              <a:rPr lang="en-US" sz="2500" b="1" dirty="0" err="1"/>
              <a:t>से</a:t>
            </a:r>
            <a:r>
              <a:rPr lang="en-US" sz="2500" b="1" dirty="0"/>
              <a:t> </a:t>
            </a:r>
            <a:r>
              <a:rPr lang="en-US" sz="2500" b="1" dirty="0" err="1"/>
              <a:t>अवगत</a:t>
            </a:r>
            <a:r>
              <a:rPr lang="en-US" sz="2500" b="1" dirty="0"/>
              <a:t> </a:t>
            </a:r>
            <a:r>
              <a:rPr lang="en-US" sz="2500" b="1" dirty="0" err="1"/>
              <a:t>कराकर</a:t>
            </a:r>
            <a:r>
              <a:rPr lang="en-US" sz="2500" b="1" dirty="0"/>
              <a:t> </a:t>
            </a:r>
            <a:r>
              <a:rPr lang="en-US" sz="2500" b="1" dirty="0" err="1"/>
              <a:t>उनमें</a:t>
            </a:r>
            <a:r>
              <a:rPr lang="en-US" sz="2500" b="1" dirty="0"/>
              <a:t> </a:t>
            </a:r>
            <a:r>
              <a:rPr lang="en-US" sz="2500" b="1" dirty="0" err="1"/>
              <a:t>क्षमता</a:t>
            </a:r>
            <a:r>
              <a:rPr lang="en-US" sz="2500" b="1" dirty="0"/>
              <a:t> </a:t>
            </a:r>
            <a:r>
              <a:rPr lang="en-US" sz="2500" b="1" dirty="0" err="1"/>
              <a:t>निर्माण</a:t>
            </a:r>
            <a:r>
              <a:rPr lang="en-US" sz="2500" b="1" dirty="0"/>
              <a:t> </a:t>
            </a:r>
            <a:r>
              <a:rPr lang="en-US" sz="2500" b="1" dirty="0" err="1"/>
              <a:t>करना</a:t>
            </a:r>
            <a:r>
              <a:rPr lang="en-US" sz="2500" b="1" dirty="0"/>
              <a:t>।</a:t>
            </a:r>
          </a:p>
          <a:p>
            <a:endParaRPr lang="en-US" dirty="0"/>
          </a:p>
        </p:txBody>
      </p:sp>
      <p:pic>
        <p:nvPicPr>
          <p:cNvPr id="4" name="Picture 3" descr="https://i.pinimg.com/originals/33/9b/c7/339bc70dae69cff96f8871ac155a7bff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64343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sz="3200" b="1" dirty="0" smtClean="0"/>
              <a:t/>
            </a:r>
            <a:br>
              <a:rPr lang="en-IN" sz="3200" b="1" dirty="0" smtClean="0"/>
            </a:br>
            <a:r>
              <a:rPr lang="en-IN" sz="3200" b="1" dirty="0" err="1" smtClean="0"/>
              <a:t>सर्व</a:t>
            </a:r>
            <a:r>
              <a:rPr lang="en-IN" sz="3200" b="1" dirty="0" smtClean="0"/>
              <a:t> </a:t>
            </a:r>
            <a:r>
              <a:rPr lang="en-IN" sz="3200" b="1" dirty="0" err="1" smtClean="0"/>
              <a:t>शिक्षा</a:t>
            </a:r>
            <a:r>
              <a:rPr lang="en-IN" sz="3200" b="1" dirty="0" smtClean="0"/>
              <a:t> </a:t>
            </a:r>
            <a:r>
              <a:rPr lang="en-IN" sz="3200" b="1" dirty="0" err="1" smtClean="0"/>
              <a:t>अभियान</a:t>
            </a:r>
            <a:r>
              <a:rPr lang="en-IN" sz="3200" b="1" dirty="0" smtClean="0"/>
              <a:t> </a:t>
            </a:r>
            <a:r>
              <a:rPr lang="en-IN" sz="3200" b="1" dirty="0" err="1" smtClean="0"/>
              <a:t>के</a:t>
            </a:r>
            <a:r>
              <a:rPr lang="en-IN" sz="3200" b="1" dirty="0" smtClean="0"/>
              <a:t> </a:t>
            </a:r>
            <a:r>
              <a:rPr lang="en-IN" sz="3200" b="1" dirty="0" err="1" smtClean="0"/>
              <a:t>लाभार्थी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IN" sz="2800" b="1" dirty="0" smtClean="0"/>
              <a:t>06-14 </a:t>
            </a:r>
            <a:r>
              <a:rPr lang="en-IN" sz="2800" b="1" dirty="0" err="1"/>
              <a:t>वर्ष</a:t>
            </a:r>
            <a:r>
              <a:rPr lang="en-IN" sz="2800" b="1" dirty="0"/>
              <a:t> </a:t>
            </a:r>
            <a:r>
              <a:rPr lang="en-IN" sz="2800" b="1" dirty="0" err="1"/>
              <a:t>की</a:t>
            </a:r>
            <a:r>
              <a:rPr lang="en-IN" sz="2800" b="1" dirty="0"/>
              <a:t> </a:t>
            </a:r>
            <a:r>
              <a:rPr lang="en-IN" sz="2800" b="1" dirty="0" err="1"/>
              <a:t>आयु</a:t>
            </a:r>
            <a:r>
              <a:rPr lang="en-IN" sz="2800" b="1" dirty="0"/>
              <a:t> </a:t>
            </a:r>
            <a:r>
              <a:rPr lang="en-IN" sz="2800" b="1" dirty="0" err="1"/>
              <a:t>के</a:t>
            </a:r>
            <a:r>
              <a:rPr lang="en-IN" sz="2800" b="1" dirty="0"/>
              <a:t> </a:t>
            </a:r>
            <a:r>
              <a:rPr lang="en-IN" sz="2800" b="1" dirty="0" err="1"/>
              <a:t>बच्चों</a:t>
            </a:r>
            <a:r>
              <a:rPr lang="en-IN" sz="2800" b="1" dirty="0"/>
              <a:t> </a:t>
            </a:r>
            <a:r>
              <a:rPr lang="en-IN" sz="2800" b="1" dirty="0" err="1"/>
              <a:t>को</a:t>
            </a:r>
            <a:r>
              <a:rPr lang="en-IN" sz="2800" b="1" dirty="0"/>
              <a:t> </a:t>
            </a:r>
            <a:r>
              <a:rPr lang="en-IN" sz="2800" b="1" dirty="0" err="1"/>
              <a:t>निःशुल्क</a:t>
            </a:r>
            <a:r>
              <a:rPr lang="en-IN" sz="2800" b="1" dirty="0"/>
              <a:t> </a:t>
            </a:r>
            <a:r>
              <a:rPr lang="en-IN" sz="2800" b="1" dirty="0" err="1"/>
              <a:t>शिक्षा</a:t>
            </a:r>
            <a:r>
              <a:rPr lang="en-IN" sz="2800" b="1" dirty="0"/>
              <a:t> </a:t>
            </a:r>
            <a:r>
              <a:rPr lang="en-IN" sz="2800" b="1" dirty="0" err="1"/>
              <a:t>के</a:t>
            </a:r>
            <a:r>
              <a:rPr lang="en-IN" sz="2800" b="1" dirty="0"/>
              <a:t> </a:t>
            </a:r>
            <a:r>
              <a:rPr lang="en-IN" sz="2800" b="1" dirty="0" err="1" smtClean="0"/>
              <a:t>साथ-साथ</a:t>
            </a:r>
            <a:endParaRPr lang="en-IN" sz="2800" b="1" dirty="0" smtClean="0"/>
          </a:p>
          <a:p>
            <a:pPr>
              <a:buNone/>
            </a:pPr>
            <a:r>
              <a:rPr lang="en-IN" sz="2800" b="1" dirty="0" smtClean="0"/>
              <a:t>    </a:t>
            </a:r>
            <a:r>
              <a:rPr lang="en-IN" sz="2800" b="1" dirty="0" err="1"/>
              <a:t>निःशुल्क</a:t>
            </a:r>
            <a:r>
              <a:rPr lang="en-IN" sz="2800" b="1" dirty="0"/>
              <a:t> </a:t>
            </a:r>
            <a:r>
              <a:rPr lang="en-IN" sz="2800" b="1" dirty="0" err="1"/>
              <a:t>यूनिफॉर्म</a:t>
            </a:r>
            <a:r>
              <a:rPr lang="en-IN" sz="2800" b="1" dirty="0"/>
              <a:t> </a:t>
            </a:r>
            <a:r>
              <a:rPr lang="en-IN" sz="2800" b="1" dirty="0" err="1"/>
              <a:t>और</a:t>
            </a:r>
            <a:r>
              <a:rPr lang="en-IN" sz="2800" b="1" dirty="0"/>
              <a:t> </a:t>
            </a:r>
            <a:r>
              <a:rPr lang="en-IN" sz="2800" b="1" dirty="0" err="1"/>
              <a:t>पाठ्य</a:t>
            </a:r>
            <a:r>
              <a:rPr lang="en-IN" sz="2800" b="1" dirty="0"/>
              <a:t> </a:t>
            </a:r>
            <a:r>
              <a:rPr lang="en-IN" sz="2800" b="1" dirty="0" err="1"/>
              <a:t>पुस्तकें</a:t>
            </a:r>
            <a:r>
              <a:rPr lang="en-IN" sz="2800" b="1" dirty="0"/>
              <a:t> </a:t>
            </a:r>
            <a:r>
              <a:rPr lang="en-IN" sz="2800" b="1" dirty="0" err="1"/>
              <a:t>भी</a:t>
            </a:r>
            <a:r>
              <a:rPr lang="en-IN" sz="2800" b="1" dirty="0"/>
              <a:t> </a:t>
            </a:r>
            <a:r>
              <a:rPr lang="en-IN" sz="2800" b="1" dirty="0" err="1"/>
              <a:t>उपलब्ध</a:t>
            </a:r>
            <a:r>
              <a:rPr lang="en-IN" sz="2800" b="1" dirty="0"/>
              <a:t> </a:t>
            </a:r>
            <a:r>
              <a:rPr lang="en-IN" sz="2800" b="1" dirty="0" err="1"/>
              <a:t>कराई</a:t>
            </a:r>
            <a:r>
              <a:rPr lang="en-IN" sz="2800" b="1" dirty="0"/>
              <a:t> </a:t>
            </a:r>
            <a:r>
              <a:rPr lang="en-IN" sz="2800" b="1" dirty="0" err="1"/>
              <a:t>जाएंगी</a:t>
            </a:r>
            <a:r>
              <a:rPr lang="en-IN" sz="2800" b="1" dirty="0"/>
              <a:t>।</a:t>
            </a:r>
            <a:endParaRPr lang="en-US" sz="2800" b="1" dirty="0"/>
          </a:p>
          <a:p>
            <a:pPr lvl="0"/>
            <a:r>
              <a:rPr lang="en-IN" sz="2800" b="1" dirty="0" err="1"/>
              <a:t>स्कूलों</a:t>
            </a:r>
            <a:r>
              <a:rPr lang="en-IN" sz="2800" b="1" dirty="0"/>
              <a:t> </a:t>
            </a:r>
            <a:r>
              <a:rPr lang="en-IN" sz="2800" b="1" dirty="0" err="1"/>
              <a:t>को</a:t>
            </a:r>
            <a:r>
              <a:rPr lang="en-IN" sz="2800" b="1" dirty="0"/>
              <a:t> </a:t>
            </a:r>
            <a:r>
              <a:rPr lang="en-IN" sz="2800" b="1" dirty="0" err="1"/>
              <a:t>नियमित</a:t>
            </a:r>
            <a:r>
              <a:rPr lang="en-IN" sz="2800" b="1" dirty="0"/>
              <a:t> </a:t>
            </a:r>
            <a:r>
              <a:rPr lang="en-IN" sz="2800" b="1" dirty="0" err="1"/>
              <a:t>अनुदान</a:t>
            </a:r>
            <a:r>
              <a:rPr lang="en-IN" sz="2800" b="1" dirty="0"/>
              <a:t> </a:t>
            </a:r>
            <a:r>
              <a:rPr lang="en-IN" sz="2800" b="1" dirty="0" err="1"/>
              <a:t>देकर</a:t>
            </a:r>
            <a:r>
              <a:rPr lang="en-IN" sz="2800" b="1" dirty="0"/>
              <a:t> </a:t>
            </a:r>
            <a:r>
              <a:rPr lang="en-IN" sz="2800" b="1" dirty="0" err="1"/>
              <a:t>उनमें</a:t>
            </a:r>
            <a:r>
              <a:rPr lang="en-IN" sz="2800" b="1" dirty="0"/>
              <a:t> </a:t>
            </a:r>
            <a:r>
              <a:rPr lang="en-IN" sz="2800" b="1" dirty="0" err="1"/>
              <a:t>विद्यमान</a:t>
            </a:r>
            <a:r>
              <a:rPr lang="en-IN" sz="2800" b="1" dirty="0"/>
              <a:t> </a:t>
            </a:r>
            <a:r>
              <a:rPr lang="en-IN" sz="2800" b="1" dirty="0" err="1" smtClean="0"/>
              <a:t>बुनियादी</a:t>
            </a:r>
            <a:endParaRPr lang="en-IN" sz="2800" b="1" dirty="0" smtClean="0"/>
          </a:p>
          <a:p>
            <a:pPr lvl="0">
              <a:buNone/>
            </a:pPr>
            <a:r>
              <a:rPr lang="en-IN" sz="2800" b="1" smtClean="0"/>
              <a:t>    </a:t>
            </a:r>
            <a:r>
              <a:rPr lang="en-IN" sz="2800" b="1" dirty="0" err="1"/>
              <a:t>ढांचे</a:t>
            </a:r>
            <a:r>
              <a:rPr lang="en-IN" sz="2800" b="1" dirty="0"/>
              <a:t> </a:t>
            </a:r>
            <a:r>
              <a:rPr lang="en-IN" sz="2800" b="1" dirty="0" err="1"/>
              <a:t>का</a:t>
            </a:r>
            <a:r>
              <a:rPr lang="en-IN" sz="2800" b="1" dirty="0"/>
              <a:t> </a:t>
            </a:r>
            <a:r>
              <a:rPr lang="en-IN" sz="2800" b="1" dirty="0" err="1"/>
              <a:t>उन्नयन</a:t>
            </a:r>
            <a:r>
              <a:rPr lang="en-IN" sz="2800" b="1" dirty="0"/>
              <a:t> </a:t>
            </a:r>
            <a:r>
              <a:rPr lang="en-IN" sz="2800" b="1" dirty="0" err="1"/>
              <a:t>करना</a:t>
            </a:r>
            <a:r>
              <a:rPr lang="en-IN" sz="2800" b="1" dirty="0"/>
              <a:t>।</a:t>
            </a:r>
            <a:endParaRPr lang="en-US" sz="2800" b="1" dirty="0"/>
          </a:p>
          <a:p>
            <a:pPr lvl="0"/>
            <a:r>
              <a:rPr lang="en-IN" sz="2800" b="1" dirty="0" err="1"/>
              <a:t>शिक्षकों</a:t>
            </a:r>
            <a:r>
              <a:rPr lang="en-IN" sz="2800" b="1" dirty="0"/>
              <a:t> </a:t>
            </a:r>
            <a:r>
              <a:rPr lang="en-IN" sz="2800" b="1" dirty="0" err="1"/>
              <a:t>को</a:t>
            </a:r>
            <a:r>
              <a:rPr lang="en-IN" sz="2800" b="1" dirty="0"/>
              <a:t> </a:t>
            </a:r>
            <a:r>
              <a:rPr lang="en-IN" sz="2800" b="1" dirty="0" err="1"/>
              <a:t>शिक्षण-कला</a:t>
            </a:r>
            <a:r>
              <a:rPr lang="en-IN" sz="2800" b="1" dirty="0"/>
              <a:t> </a:t>
            </a:r>
            <a:r>
              <a:rPr lang="en-IN" sz="2800" b="1" dirty="0" err="1"/>
              <a:t>को</a:t>
            </a:r>
            <a:r>
              <a:rPr lang="en-IN" sz="2800" b="1" dirty="0"/>
              <a:t> </a:t>
            </a:r>
            <a:r>
              <a:rPr lang="en-IN" sz="2800" b="1" dirty="0" err="1"/>
              <a:t>बढ़ाने</a:t>
            </a:r>
            <a:r>
              <a:rPr lang="en-IN" sz="2800" b="1" dirty="0"/>
              <a:t> </a:t>
            </a:r>
            <a:r>
              <a:rPr lang="en-IN" sz="2800" b="1" dirty="0" err="1"/>
              <a:t>के</a:t>
            </a:r>
            <a:r>
              <a:rPr lang="en-IN" sz="2800" b="1" dirty="0"/>
              <a:t> </a:t>
            </a:r>
            <a:r>
              <a:rPr lang="en-IN" sz="2800" b="1" dirty="0" err="1"/>
              <a:t>लिए</a:t>
            </a:r>
            <a:r>
              <a:rPr lang="en-IN" sz="2800" b="1" dirty="0"/>
              <a:t> </a:t>
            </a:r>
            <a:r>
              <a:rPr lang="en-IN" sz="2800" b="1" dirty="0" err="1" smtClean="0"/>
              <a:t>आवश्यक</a:t>
            </a:r>
            <a:endParaRPr lang="en-IN" sz="2800" b="1" dirty="0" smtClean="0"/>
          </a:p>
          <a:p>
            <a:pPr lvl="0">
              <a:buNone/>
            </a:pPr>
            <a:r>
              <a:rPr lang="en-IN" sz="2800" b="1" dirty="0" smtClean="0"/>
              <a:t>     </a:t>
            </a:r>
            <a:r>
              <a:rPr lang="en-IN" sz="2800" b="1" dirty="0" err="1"/>
              <a:t>सुविधाएं</a:t>
            </a:r>
            <a:r>
              <a:rPr lang="en-IN" sz="2800" b="1" dirty="0"/>
              <a:t> </a:t>
            </a:r>
            <a:r>
              <a:rPr lang="en-IN" sz="2800" b="1" dirty="0" err="1"/>
              <a:t>उपलब्ध</a:t>
            </a:r>
            <a:r>
              <a:rPr lang="en-IN" sz="2800" b="1" dirty="0"/>
              <a:t> </a:t>
            </a:r>
            <a:r>
              <a:rPr lang="en-IN" sz="2800" b="1" dirty="0" err="1"/>
              <a:t>कराई</a:t>
            </a:r>
            <a:r>
              <a:rPr lang="en-IN" sz="2800" b="1" dirty="0"/>
              <a:t> </a:t>
            </a:r>
            <a:r>
              <a:rPr lang="en-IN" sz="2800" b="1" dirty="0" err="1"/>
              <a:t>जाएंगी</a:t>
            </a:r>
            <a:r>
              <a:rPr lang="en-IN" sz="2800" b="1" dirty="0" smtClean="0"/>
              <a:t>।</a:t>
            </a:r>
          </a:p>
          <a:p>
            <a:pPr lvl="0"/>
            <a:endParaRPr lang="en-IN" sz="2800" b="1" dirty="0"/>
          </a:p>
          <a:p>
            <a:pPr lvl="0"/>
            <a:endParaRPr lang="en-US" sz="2800" b="1" dirty="0"/>
          </a:p>
          <a:p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err="1" smtClean="0">
                <a:solidFill>
                  <a:srgbClr val="C00000"/>
                </a:solidFill>
              </a:rPr>
              <a:t>सर्व</a:t>
            </a:r>
            <a:r>
              <a:rPr lang="en-US" sz="3100" b="1" dirty="0" smtClean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शिक्षा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अभियान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की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 smtClean="0">
                <a:solidFill>
                  <a:srgbClr val="C00000"/>
                </a:solidFill>
              </a:rPr>
              <a:t>उपलब्धि</a:t>
            </a:r>
            <a:r>
              <a:rPr lang="en-US" sz="3100" b="1" dirty="0" smtClean="0">
                <a:solidFill>
                  <a:srgbClr val="C00000"/>
                </a:solidFill>
              </a:rPr>
              <a:t>  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800" b="1" dirty="0" err="1"/>
              <a:t>सर्व</a:t>
            </a:r>
            <a:r>
              <a:rPr lang="en-US" sz="2800" b="1" dirty="0"/>
              <a:t> </a:t>
            </a:r>
            <a:r>
              <a:rPr lang="en-US" sz="2800" b="1" dirty="0" err="1"/>
              <a:t>शिक्षा</a:t>
            </a:r>
            <a:r>
              <a:rPr lang="en-US" sz="2800" b="1" dirty="0"/>
              <a:t> </a:t>
            </a:r>
            <a:r>
              <a:rPr lang="en-US" sz="2800" b="1" dirty="0" err="1"/>
              <a:t>अभियान</a:t>
            </a:r>
            <a:r>
              <a:rPr lang="en-US" sz="2800" b="1" dirty="0"/>
              <a:t> (</a:t>
            </a:r>
            <a:r>
              <a:rPr lang="en-US" sz="2800" b="1" dirty="0" err="1"/>
              <a:t>Sarva</a:t>
            </a:r>
            <a:r>
              <a:rPr lang="en-US" sz="2800" b="1" dirty="0"/>
              <a:t> </a:t>
            </a:r>
            <a:r>
              <a:rPr lang="en-US" sz="2800" b="1" dirty="0" err="1"/>
              <a:t>Shiksha</a:t>
            </a:r>
            <a:r>
              <a:rPr lang="en-US" sz="2800" b="1" dirty="0"/>
              <a:t> </a:t>
            </a:r>
            <a:r>
              <a:rPr lang="en-US" sz="2800" b="1" dirty="0" err="1"/>
              <a:t>Abhiyan</a:t>
            </a:r>
            <a:r>
              <a:rPr lang="en-US" sz="2800" b="1" dirty="0"/>
              <a:t>) </a:t>
            </a:r>
            <a:r>
              <a:rPr lang="en-US" sz="2800" b="1" dirty="0" err="1"/>
              <a:t>की</a:t>
            </a:r>
            <a:r>
              <a:rPr lang="en-US" sz="2800" b="1" dirty="0"/>
              <a:t> </a:t>
            </a:r>
            <a:r>
              <a:rPr lang="en-US" sz="2800" b="1" dirty="0" err="1"/>
              <a:t>उपलब्धि</a:t>
            </a:r>
            <a:r>
              <a:rPr lang="en-US" sz="2800" b="1" dirty="0"/>
              <a:t> </a:t>
            </a:r>
            <a:r>
              <a:rPr lang="en-US" sz="2800" b="1" dirty="0" err="1"/>
              <a:t>पूरे</a:t>
            </a:r>
            <a:r>
              <a:rPr lang="en-US" sz="2800" b="1" dirty="0"/>
              <a:t> </a:t>
            </a:r>
            <a:r>
              <a:rPr lang="en-US" sz="2800" b="1" dirty="0" err="1"/>
              <a:t>भारत</a:t>
            </a:r>
            <a:r>
              <a:rPr lang="en-US" sz="2800" b="1" dirty="0"/>
              <a:t> </a:t>
            </a:r>
            <a:r>
              <a:rPr lang="en-US" sz="2800" b="1" dirty="0" err="1"/>
              <a:t>में</a:t>
            </a:r>
            <a:r>
              <a:rPr lang="en-US" sz="2800" b="1" dirty="0"/>
              <a:t> 6 </a:t>
            </a:r>
            <a:r>
              <a:rPr lang="en-US" sz="2800" b="1" dirty="0" err="1"/>
              <a:t>से</a:t>
            </a:r>
            <a:r>
              <a:rPr lang="en-US" sz="2800" b="1" dirty="0"/>
              <a:t> 14 </a:t>
            </a:r>
            <a:r>
              <a:rPr lang="en-US" sz="2800" b="1" dirty="0" err="1"/>
              <a:t>वर्ष</a:t>
            </a:r>
            <a:r>
              <a:rPr lang="en-US" sz="2800" b="1" dirty="0"/>
              <a:t> </a:t>
            </a:r>
            <a:r>
              <a:rPr lang="en-US" sz="2800" b="1" dirty="0" err="1"/>
              <a:t>की</a:t>
            </a:r>
            <a:r>
              <a:rPr lang="en-US" sz="2800" b="1" dirty="0"/>
              <a:t> </a:t>
            </a:r>
            <a:r>
              <a:rPr lang="en-US" sz="2800" b="1" dirty="0" err="1"/>
              <a:t>आयु</a:t>
            </a:r>
            <a:r>
              <a:rPr lang="en-US" sz="2800" b="1" dirty="0"/>
              <a:t> </a:t>
            </a:r>
            <a:r>
              <a:rPr lang="en-US" sz="2800" b="1" dirty="0" err="1"/>
              <a:t>के</a:t>
            </a:r>
            <a:r>
              <a:rPr lang="en-US" sz="2800" b="1" dirty="0"/>
              <a:t> </a:t>
            </a:r>
            <a:r>
              <a:rPr lang="en-US" sz="2800" b="1" dirty="0" err="1"/>
              <a:t>बच्चों</a:t>
            </a:r>
            <a:r>
              <a:rPr lang="en-US" sz="2800" b="1" dirty="0"/>
              <a:t> </a:t>
            </a:r>
            <a:r>
              <a:rPr lang="en-US" sz="2800" b="1" dirty="0" err="1"/>
              <a:t>के</a:t>
            </a:r>
            <a:r>
              <a:rPr lang="en-US" sz="2800" b="1" dirty="0"/>
              <a:t> </a:t>
            </a:r>
            <a:r>
              <a:rPr lang="en-US" sz="2800" b="1" dirty="0" err="1"/>
              <a:t>लिए</a:t>
            </a:r>
            <a:r>
              <a:rPr lang="en-US" sz="2800" b="1" dirty="0"/>
              <a:t> </a:t>
            </a:r>
            <a:r>
              <a:rPr lang="en-US" sz="2800" b="1" dirty="0" err="1"/>
              <a:t>मुफ्त</a:t>
            </a:r>
            <a:r>
              <a:rPr lang="en-US" sz="2800" b="1" dirty="0"/>
              <a:t> </a:t>
            </a:r>
            <a:r>
              <a:rPr lang="en-US" sz="2800" b="1" dirty="0" err="1"/>
              <a:t>और</a:t>
            </a:r>
            <a:r>
              <a:rPr lang="en-US" sz="2800" b="1" dirty="0"/>
              <a:t> </a:t>
            </a:r>
            <a:r>
              <a:rPr lang="en-US" sz="2800" b="1" dirty="0" err="1"/>
              <a:t>अनिवार्य</a:t>
            </a:r>
            <a:r>
              <a:rPr lang="en-US" sz="2800" b="1" dirty="0"/>
              <a:t> </a:t>
            </a:r>
            <a:r>
              <a:rPr lang="en-US" sz="2800" b="1" dirty="0" err="1"/>
              <a:t>शिक्षा</a:t>
            </a:r>
            <a:r>
              <a:rPr lang="en-US" sz="2800" b="1" dirty="0"/>
              <a:t> </a:t>
            </a:r>
            <a:r>
              <a:rPr lang="en-US" sz="2800" b="1" dirty="0" err="1"/>
              <a:t>तक</a:t>
            </a:r>
            <a:r>
              <a:rPr lang="en-US" sz="2800" b="1" dirty="0"/>
              <a:t> </a:t>
            </a:r>
            <a:r>
              <a:rPr lang="en-US" sz="2800" b="1" dirty="0" err="1"/>
              <a:t>पहुंच</a:t>
            </a:r>
            <a:r>
              <a:rPr lang="en-US" sz="2800" b="1" dirty="0"/>
              <a:t> </a:t>
            </a:r>
            <a:r>
              <a:rPr lang="en-US" sz="2800" b="1" dirty="0" err="1"/>
              <a:t>में</a:t>
            </a:r>
            <a:r>
              <a:rPr lang="en-US" sz="2800" b="1" dirty="0"/>
              <a:t> </a:t>
            </a:r>
            <a:r>
              <a:rPr lang="en-US" sz="2800" b="1" dirty="0" err="1"/>
              <a:t>सुधार</a:t>
            </a:r>
            <a:r>
              <a:rPr lang="en-US" sz="2800" b="1" dirty="0"/>
              <a:t> </a:t>
            </a:r>
            <a:r>
              <a:rPr lang="en-US" sz="2800" b="1" dirty="0" err="1"/>
              <a:t>लाने</a:t>
            </a:r>
            <a:r>
              <a:rPr lang="en-US" sz="2800" b="1" dirty="0"/>
              <a:t>, </a:t>
            </a:r>
            <a:r>
              <a:rPr lang="en-US" sz="2800" b="1" dirty="0" err="1"/>
              <a:t>स्कूल</a:t>
            </a:r>
            <a:r>
              <a:rPr lang="en-US" sz="2800" b="1" dirty="0"/>
              <a:t> </a:t>
            </a:r>
            <a:r>
              <a:rPr lang="en-US" sz="2800" b="1" dirty="0" err="1"/>
              <a:t>छोड़ने</a:t>
            </a:r>
            <a:r>
              <a:rPr lang="en-US" sz="2800" b="1" dirty="0"/>
              <a:t> </a:t>
            </a:r>
            <a:r>
              <a:rPr lang="en-US" sz="2800" b="1" dirty="0" err="1"/>
              <a:t>की</a:t>
            </a:r>
            <a:r>
              <a:rPr lang="en-US" sz="2800" b="1" dirty="0"/>
              <a:t> </a:t>
            </a:r>
            <a:r>
              <a:rPr lang="en-US" sz="2800" b="1" dirty="0" err="1"/>
              <a:t>दर</a:t>
            </a:r>
            <a:r>
              <a:rPr lang="en-US" sz="2800" b="1" dirty="0"/>
              <a:t> </a:t>
            </a:r>
            <a:r>
              <a:rPr lang="en-US" sz="2800" b="1" dirty="0" err="1"/>
              <a:t>में</a:t>
            </a:r>
            <a:r>
              <a:rPr lang="en-US" sz="2800" b="1" dirty="0"/>
              <a:t> </a:t>
            </a:r>
            <a:r>
              <a:rPr lang="en-US" sz="2800" b="1" dirty="0" err="1"/>
              <a:t>उल्लेखनीय</a:t>
            </a:r>
            <a:r>
              <a:rPr lang="en-US" sz="2800" b="1" dirty="0"/>
              <a:t> </a:t>
            </a:r>
            <a:r>
              <a:rPr lang="en-US" sz="2800" b="1" dirty="0" err="1"/>
              <a:t>कमी</a:t>
            </a:r>
            <a:r>
              <a:rPr lang="en-US" sz="2800" b="1" dirty="0"/>
              <a:t> </a:t>
            </a:r>
            <a:r>
              <a:rPr lang="en-US" sz="2800" b="1" dirty="0" err="1"/>
              <a:t>लाने</a:t>
            </a:r>
            <a:r>
              <a:rPr lang="en-US" sz="2800" b="1" dirty="0"/>
              <a:t> </a:t>
            </a:r>
            <a:r>
              <a:rPr lang="en-US" sz="2800" b="1" dirty="0" err="1"/>
              <a:t>और</a:t>
            </a:r>
            <a:r>
              <a:rPr lang="en-US" sz="2800" b="1" dirty="0"/>
              <a:t> </a:t>
            </a:r>
            <a:r>
              <a:rPr lang="en-US" sz="2800" b="1" dirty="0" err="1"/>
              <a:t>साक्षरता</a:t>
            </a:r>
            <a:r>
              <a:rPr lang="en-US" sz="2800" b="1" dirty="0"/>
              <a:t> </a:t>
            </a:r>
            <a:r>
              <a:rPr lang="en-US" sz="2800" b="1" dirty="0" err="1"/>
              <a:t>बढ़ाने</a:t>
            </a:r>
            <a:r>
              <a:rPr lang="en-US" sz="2800" b="1" dirty="0"/>
              <a:t> </a:t>
            </a:r>
            <a:r>
              <a:rPr lang="en-US" sz="2800" b="1" dirty="0" err="1"/>
              <a:t>में</a:t>
            </a:r>
            <a:r>
              <a:rPr lang="en-US" sz="2800" b="1" dirty="0"/>
              <a:t> </a:t>
            </a:r>
            <a:r>
              <a:rPr lang="en-US" sz="2800" b="1" dirty="0" err="1"/>
              <a:t>इसकी</a:t>
            </a:r>
            <a:r>
              <a:rPr lang="en-US" sz="2800" b="1" dirty="0"/>
              <a:t> </a:t>
            </a:r>
            <a:r>
              <a:rPr lang="en-US" sz="2800" b="1" dirty="0" err="1"/>
              <a:t>सफलता</a:t>
            </a:r>
            <a:r>
              <a:rPr lang="en-US" sz="2800" b="1" dirty="0"/>
              <a:t> </a:t>
            </a:r>
            <a:r>
              <a:rPr lang="en-US" sz="2800" b="1" dirty="0" err="1"/>
              <a:t>में</a:t>
            </a:r>
            <a:r>
              <a:rPr lang="en-US" sz="2800" b="1" dirty="0"/>
              <a:t> </a:t>
            </a:r>
            <a:r>
              <a:rPr lang="en-US" sz="2800" b="1" dirty="0" err="1"/>
              <a:t>निहित</a:t>
            </a:r>
            <a:r>
              <a:rPr lang="en-US" sz="2800" b="1" dirty="0"/>
              <a:t> </a:t>
            </a:r>
            <a:r>
              <a:rPr lang="en-US" sz="2800" b="1" dirty="0" err="1"/>
              <a:t>है</a:t>
            </a:r>
            <a:r>
              <a:rPr lang="en-US" sz="2800" b="1" dirty="0"/>
              <a:t>।</a:t>
            </a:r>
          </a:p>
          <a:p>
            <a:pPr lvl="0"/>
            <a:r>
              <a:rPr lang="en-IN" sz="2800" b="1" dirty="0" err="1"/>
              <a:t>प्रारंभिक</a:t>
            </a:r>
            <a:r>
              <a:rPr lang="en-IN" sz="2800" b="1" dirty="0"/>
              <a:t> </a:t>
            </a:r>
            <a:r>
              <a:rPr lang="en-IN" sz="2800" b="1" dirty="0" err="1"/>
              <a:t>विद्यालयों</a:t>
            </a:r>
            <a:r>
              <a:rPr lang="en-IN" sz="2800" b="1" dirty="0"/>
              <a:t> </a:t>
            </a:r>
            <a:r>
              <a:rPr lang="en-IN" sz="2800" b="1" dirty="0" err="1"/>
              <a:t>में</a:t>
            </a:r>
            <a:r>
              <a:rPr lang="en-IN" sz="2800" b="1" dirty="0"/>
              <a:t> </a:t>
            </a:r>
            <a:r>
              <a:rPr lang="en-IN" sz="2800" b="1" dirty="0" err="1"/>
              <a:t>कुल</a:t>
            </a:r>
            <a:r>
              <a:rPr lang="en-IN" sz="2800" b="1" dirty="0"/>
              <a:t> </a:t>
            </a:r>
            <a:r>
              <a:rPr lang="en-IN" sz="2800" b="1" dirty="0" err="1"/>
              <a:t>नामांकन</a:t>
            </a:r>
            <a:r>
              <a:rPr lang="en-IN" sz="2800" b="1" dirty="0"/>
              <a:t> </a:t>
            </a:r>
            <a:r>
              <a:rPr lang="en-IN" sz="2800" b="1" dirty="0" err="1"/>
              <a:t>में</a:t>
            </a:r>
            <a:r>
              <a:rPr lang="en-IN" sz="2800" b="1" dirty="0"/>
              <a:t> </a:t>
            </a:r>
            <a:r>
              <a:rPr lang="en-IN" sz="2800" b="1" dirty="0" err="1"/>
              <a:t>उल्लेखनीय</a:t>
            </a:r>
            <a:r>
              <a:rPr lang="en-IN" sz="2800" b="1" dirty="0"/>
              <a:t> </a:t>
            </a:r>
            <a:r>
              <a:rPr lang="en-IN" sz="2800" b="1" dirty="0" err="1"/>
              <a:t>सुधार</a:t>
            </a:r>
            <a:r>
              <a:rPr lang="en-IN" sz="2800" b="1" dirty="0"/>
              <a:t> </a:t>
            </a:r>
            <a:r>
              <a:rPr lang="en-IN" sz="2800" b="1" dirty="0" err="1"/>
              <a:t>हुआ</a:t>
            </a:r>
            <a:r>
              <a:rPr lang="en-IN" sz="2800" b="1" dirty="0"/>
              <a:t> </a:t>
            </a:r>
            <a:r>
              <a:rPr lang="en-IN" sz="2800" b="1" dirty="0" err="1"/>
              <a:t>है</a:t>
            </a:r>
            <a:r>
              <a:rPr lang="en-IN" sz="2800" b="1" dirty="0"/>
              <a:t>, </a:t>
            </a:r>
            <a:r>
              <a:rPr lang="en-IN" sz="2800" b="1" dirty="0" err="1"/>
              <a:t>जो</a:t>
            </a:r>
            <a:r>
              <a:rPr lang="en-IN" sz="2800" b="1" dirty="0"/>
              <a:t> 2009-10 </a:t>
            </a:r>
            <a:r>
              <a:rPr lang="en-IN" sz="2800" b="1" dirty="0" err="1"/>
              <a:t>में</a:t>
            </a:r>
            <a:r>
              <a:rPr lang="en-IN" sz="2800" b="1" dirty="0"/>
              <a:t> 18.79 </a:t>
            </a:r>
            <a:r>
              <a:rPr lang="en-IN" sz="2800" b="1" dirty="0" err="1"/>
              <a:t>करोड</a:t>
            </a:r>
            <a:r>
              <a:rPr lang="en-IN" sz="2800" b="1" dirty="0"/>
              <a:t>़ </a:t>
            </a:r>
            <a:r>
              <a:rPr lang="en-IN" sz="2800" b="1" dirty="0" err="1"/>
              <a:t>से</a:t>
            </a:r>
            <a:r>
              <a:rPr lang="en-IN" sz="2800" b="1" dirty="0"/>
              <a:t> </a:t>
            </a:r>
            <a:r>
              <a:rPr lang="en-IN" sz="2800" b="1" dirty="0" err="1" smtClean="0"/>
              <a:t>बढ़कर</a:t>
            </a:r>
            <a:r>
              <a:rPr lang="en-IN" sz="2800" b="1" dirty="0"/>
              <a:t> </a:t>
            </a:r>
            <a:r>
              <a:rPr lang="hi-IN" sz="2800" b="1" dirty="0" smtClean="0"/>
              <a:t>2023-24 </a:t>
            </a:r>
            <a:r>
              <a:rPr lang="hi-IN" sz="2800" b="1" dirty="0"/>
              <a:t>के लिए यह संख्या 24.80 करोड़ </a:t>
            </a:r>
            <a:r>
              <a:rPr lang="hi-IN" sz="2800" b="1" dirty="0" smtClean="0"/>
              <a:t>थी।</a:t>
            </a:r>
            <a:r>
              <a:rPr lang="hi-IN" sz="2800" b="1" dirty="0"/>
              <a:t> </a:t>
            </a:r>
            <a:endParaRPr lang="en-US" sz="2800" b="1" dirty="0"/>
          </a:p>
          <a:p>
            <a:r>
              <a:rPr lang="en-IN" sz="2800" b="1" dirty="0" err="1"/>
              <a:t>पीटीआर</a:t>
            </a:r>
            <a:r>
              <a:rPr lang="en-IN" sz="2800" b="1" dirty="0"/>
              <a:t> (</a:t>
            </a:r>
            <a:r>
              <a:rPr lang="en-IN" sz="2800" b="1" dirty="0" err="1"/>
              <a:t>छात्र-शिक्षक</a:t>
            </a:r>
            <a:r>
              <a:rPr lang="en-IN" sz="2800" b="1" dirty="0"/>
              <a:t> </a:t>
            </a:r>
            <a:r>
              <a:rPr lang="en-IN" sz="2800" b="1" dirty="0" err="1"/>
              <a:t>अनुपात</a:t>
            </a:r>
            <a:r>
              <a:rPr lang="en-IN" sz="2800" b="1" dirty="0"/>
              <a:t>) </a:t>
            </a:r>
            <a:r>
              <a:rPr lang="hi-IN" sz="2800" b="1" dirty="0"/>
              <a:t> वर्ष 2014-15 की तुलना में वर्ष 2024-25 में सभी शैक्षणिक स्तरों पर </a:t>
            </a:r>
            <a:r>
              <a:rPr lang="en-US" sz="2800" b="1" dirty="0"/>
              <a:t>PTR </a:t>
            </a:r>
            <a:r>
              <a:rPr lang="hi-IN" sz="2800" b="1" dirty="0"/>
              <a:t>में सुधार हुआ है अर्थात 15 से 10 (बुनियादी), 18 से 13 (प्रारंभिक), 26 से 17 (मध्य) और 31 से 21 (माध्यमिक</a:t>
            </a:r>
            <a:r>
              <a:rPr lang="hi-IN" sz="2800" b="1" dirty="0" smtClean="0"/>
              <a:t>)।</a:t>
            </a:r>
            <a:r>
              <a:rPr lang="en-IN" sz="2800" b="1" dirty="0" smtClean="0"/>
              <a:t> </a:t>
            </a:r>
            <a:r>
              <a:rPr lang="hi-IN" sz="2800" b="1" dirty="0" smtClean="0"/>
              <a:t>ये </a:t>
            </a:r>
            <a:r>
              <a:rPr lang="hi-IN" sz="2800" b="1" dirty="0"/>
              <a:t>अनुपात राष्ट्रीय शिक्षा नीति (</a:t>
            </a:r>
            <a:r>
              <a:rPr lang="en-US" sz="2800" b="1" dirty="0"/>
              <a:t>NEP 2020) </a:t>
            </a:r>
            <a:r>
              <a:rPr lang="hi-IN" sz="2800" b="1" dirty="0"/>
              <a:t>के अनुशंसित अनुपात 1:30 (30 छात्रों के लिए एक शिक्षक) की तुलना में सुधार का संकेत देते हैं।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464</Words>
  <Application>Microsoft Office PowerPoint</Application>
  <PresentationFormat>On-screen Show (4:3)</PresentationFormat>
  <Paragraphs>77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 S.V.S.P.M. ROOPANGARH </vt:lpstr>
      <vt:lpstr>Slide 2</vt:lpstr>
      <vt:lpstr>सर्व शिक्षा अभियान </vt:lpstr>
      <vt:lpstr>सर्व शिक्षा अभियान</vt:lpstr>
      <vt:lpstr> सर्व शिक्षा अभियान के उद्देश्य </vt:lpstr>
      <vt:lpstr>सर्व शिक्षा अभियान के उद्देश्य</vt:lpstr>
      <vt:lpstr>  सर्व शिक्षा अभियान के कार्य </vt:lpstr>
      <vt:lpstr> सर्व शिक्षा अभियान के लाभार्थी </vt:lpstr>
      <vt:lpstr> सर्व शिक्षा अभियान की उपलब्धि   </vt:lpstr>
      <vt:lpstr> सर्व शिक्षा अभियान की चुनौतियाँ 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सर्व शिक्षा अभियान</dc:title>
  <dc:creator>Swami Mahavidyalaya</dc:creator>
  <cp:lastModifiedBy>shree</cp:lastModifiedBy>
  <cp:revision>62</cp:revision>
  <dcterms:created xsi:type="dcterms:W3CDTF">2025-12-17T07:13:55Z</dcterms:created>
  <dcterms:modified xsi:type="dcterms:W3CDTF">2026-04-21T06:39:35Z</dcterms:modified>
</cp:coreProperties>
</file>