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7" r:id="rId2"/>
    <p:sldId id="256" r:id="rId3"/>
    <p:sldId id="257" r:id="rId4"/>
    <p:sldId id="264" r:id="rId5"/>
    <p:sldId id="258" r:id="rId6"/>
    <p:sldId id="259" r:id="rId7"/>
    <p:sldId id="260" r:id="rId8"/>
    <p:sldId id="261" r:id="rId9"/>
    <p:sldId id="265" r:id="rId10"/>
    <p:sldId id="262" r:id="rId11"/>
    <p:sldId id="263" r:id="rId12"/>
    <p:sldId id="266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6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-167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3E3D8D-689E-40CB-B5B8-1BC832AAF0DD}" type="datetimeFigureOut">
              <a:rPr lang="en-US" smtClean="0"/>
              <a:pPr/>
              <a:t>4/21/2026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29B876-B6F8-4416-B2F4-72228571D4F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3E3D8D-689E-40CB-B5B8-1BC832AAF0DD}" type="datetimeFigureOut">
              <a:rPr lang="en-US" smtClean="0"/>
              <a:pPr/>
              <a:t>4/21/2026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29B876-B6F8-4416-B2F4-72228571D4F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3E3D8D-689E-40CB-B5B8-1BC832AAF0DD}" type="datetimeFigureOut">
              <a:rPr lang="en-US" smtClean="0"/>
              <a:pPr/>
              <a:t>4/21/2026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29B876-B6F8-4416-B2F4-72228571D4F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3E3D8D-689E-40CB-B5B8-1BC832AAF0DD}" type="datetimeFigureOut">
              <a:rPr lang="en-US" smtClean="0"/>
              <a:pPr/>
              <a:t>4/21/2026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29B876-B6F8-4416-B2F4-72228571D4F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3E3D8D-689E-40CB-B5B8-1BC832AAF0DD}" type="datetimeFigureOut">
              <a:rPr lang="en-US" smtClean="0"/>
              <a:pPr/>
              <a:t>4/21/2026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29B876-B6F8-4416-B2F4-72228571D4F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3E3D8D-689E-40CB-B5B8-1BC832AAF0DD}" type="datetimeFigureOut">
              <a:rPr lang="en-US" smtClean="0"/>
              <a:pPr/>
              <a:t>4/21/2026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29B876-B6F8-4416-B2F4-72228571D4F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3E3D8D-689E-40CB-B5B8-1BC832AAF0DD}" type="datetimeFigureOut">
              <a:rPr lang="en-US" smtClean="0"/>
              <a:pPr/>
              <a:t>4/21/2026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29B876-B6F8-4416-B2F4-72228571D4F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3E3D8D-689E-40CB-B5B8-1BC832AAF0DD}" type="datetimeFigureOut">
              <a:rPr lang="en-US" smtClean="0"/>
              <a:pPr/>
              <a:t>4/21/2026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29B876-B6F8-4416-B2F4-72228571D4F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3E3D8D-689E-40CB-B5B8-1BC832AAF0DD}" type="datetimeFigureOut">
              <a:rPr lang="en-US" smtClean="0"/>
              <a:pPr/>
              <a:t>4/21/2026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29B876-B6F8-4416-B2F4-72228571D4F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3E3D8D-689E-40CB-B5B8-1BC832AAF0DD}" type="datetimeFigureOut">
              <a:rPr lang="en-US" smtClean="0"/>
              <a:pPr/>
              <a:t>4/21/2026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29B876-B6F8-4416-B2F4-72228571D4F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3E3D8D-689E-40CB-B5B8-1BC832AAF0DD}" type="datetimeFigureOut">
              <a:rPr lang="en-US" smtClean="0"/>
              <a:pPr/>
              <a:t>4/21/2026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29B876-B6F8-4416-B2F4-72228571D4F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3E3D8D-689E-40CB-B5B8-1BC832AAF0DD}" type="datetimeFigureOut">
              <a:rPr lang="en-US" smtClean="0"/>
              <a:pPr/>
              <a:t>4/21/2026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29B876-B6F8-4416-B2F4-72228571D4F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www.google.com/search?q=%E0%A4%B8%E0%A4%BE%E0%A4%AE%E0%A4%BE%E0%A4%9C%E0%A4%BF%E0%A4%95+%E0%A4%B8%E0%A4%BE%E0%A4%AE%E0%A4%82%E0%A4%9C%E0%A4%B8%E0%A5%8D%E0%A4%AF&amp;sca_esv=e65071d0be4bfe9c&amp;sxsrf=ANbL-n5qAThId5aJSdmE70z3jqsItKFA6w:1769501155270&amp;ei=43F4ae6FEK6fseMPoZHvOA&amp;ved=2ahUKEwiLouOApKuSAxVhXGwGHSaVBbUQgK4QegYIAQgAEAM&amp;uact=5&amp;oq=social+cohesion+in+hindi%0d%0a&amp;gs_lp=Egxnd3Mtd2l6LXNlcnAiGXNvY2lhbCBjb2hlc2lvbiBpbiBoaW5kaQpIAFAAWABwAHgBkAEAmAEAoAEAqgEAuAEDyAEA-AEC-AEBmAIAoAIAmAMAkgcAoAcAsgcAuAcAwgcAyAcAgAgA&amp;sclient=gws-wiz-serp" TargetMode="Externa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google.com/search?q=%E0%A4%B8%E0%A4%BE%E0%A4%AE%E0%A4%BE%E0%A4%9C%E0%A4%BF%E0%A4%95+%E0%A4%B8%E0%A4%BE%E0%A4%AE%E0%A4%82%E0%A4%9C%E0%A4%B8%E0%A5%8D%E0%A4%AF&amp;sca_esv=e65071d0be4bfe9c&amp;sxsrf=ANbL-n5qAThId5aJSdmE70z3jqsItKFA6w:1769501155270&amp;ei=43F4ae6FEK6fseMPoZHvOA&amp;ved=2ahUKEwiLouOApKuSAxVhXGwGHSaVBbUQgK4QegYIAQgAEAM&amp;uact=5&amp;oq=social+cohesion+in+hindi%0d%0a&amp;gs_lp=Egxnd3Mtd2l6LXNlcnAiGXNvY2lhbCBjb2hlc2lvbiBpbiBoaW5kaQpIAFAAWABwAHgBkAEAmAEAoAEAqgEAuAEDyAEA-AEC-AEBmAIAoAIAmAMAkgcAoAcAsgcAuAcAwgcAyAcAgAgA&amp;sclient=gws-wiz-serp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sz="3600" b="1" dirty="0" smtClean="0"/>
              <a:t>SWAMI VIVEKANAND SHIKSHAK PRASHIKSHAN MAHAVIDYALAY                       ROOPNAGARH, AJMER</a:t>
            </a:r>
            <a:r>
              <a:rPr lang="en-US" b="1" dirty="0" smtClean="0"/>
              <a:t/>
            </a:r>
            <a:br>
              <a:rPr lang="en-US" b="1" dirty="0" smtClean="0"/>
            </a:br>
            <a:endParaRPr lang="en-US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3962400"/>
            <a:ext cx="9144000" cy="1752600"/>
          </a:xfrm>
          <a:solidFill>
            <a:srgbClr val="92D050"/>
          </a:solidFill>
        </p:spPr>
        <p:txBody>
          <a:bodyPr>
            <a:normAutofit fontScale="92500" lnSpcReduction="10000"/>
          </a:bodyPr>
          <a:lstStyle/>
          <a:p>
            <a:endParaRPr lang="en-US" sz="4000" b="1" dirty="0" smtClean="0">
              <a:solidFill>
                <a:schemeClr val="tx1"/>
              </a:solidFill>
            </a:endParaRPr>
          </a:p>
          <a:p>
            <a:r>
              <a:rPr lang="en-US" sz="4000" b="1" dirty="0" smtClean="0">
                <a:solidFill>
                  <a:schemeClr val="tx1"/>
                </a:solidFill>
              </a:rPr>
              <a:t>SUBJECT</a:t>
            </a:r>
            <a:r>
              <a:rPr lang="en-US" sz="4000" b="1" dirty="0" smtClean="0">
                <a:solidFill>
                  <a:schemeClr val="tx1"/>
                </a:solidFill>
              </a:rPr>
              <a:t>: EDUCATION IN CONTEMPORARY INDIA</a:t>
            </a:r>
            <a:endParaRPr lang="en-US" sz="4000" b="1" dirty="0">
              <a:solidFill>
                <a:schemeClr val="tx1"/>
              </a:solidFill>
            </a:endParaRPr>
          </a:p>
        </p:txBody>
      </p:sp>
      <p:sp>
        <p:nvSpPr>
          <p:cNvPr id="4" name="Oval 3"/>
          <p:cNvSpPr/>
          <p:nvPr/>
        </p:nvSpPr>
        <p:spPr>
          <a:xfrm>
            <a:off x="3276600" y="228600"/>
            <a:ext cx="1676400" cy="1600200"/>
          </a:xfrm>
          <a:prstGeom prst="ellipse">
            <a:avLst/>
          </a:prstGeom>
          <a:blipFill>
            <a:blip r:embed="rId2" cstate="print"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>
              <a:buNone/>
            </a:pPr>
            <a:endParaRPr lang="en-US" b="1" dirty="0" smtClean="0"/>
          </a:p>
          <a:p>
            <a:pPr>
              <a:buFont typeface="Wingdings" pitchFamily="2" charset="2"/>
              <a:buChar char="Ø"/>
            </a:pPr>
            <a:r>
              <a:rPr lang="hi-IN" sz="3000" b="1" dirty="0" smtClean="0">
                <a:solidFill>
                  <a:srgbClr val="C00000"/>
                </a:solidFill>
              </a:rPr>
              <a:t>शहरीकरण और प्रवासन</a:t>
            </a:r>
            <a:r>
              <a:rPr lang="en-US" sz="3000" b="1" dirty="0" smtClean="0">
                <a:solidFill>
                  <a:srgbClr val="C00000"/>
                </a:solidFill>
              </a:rPr>
              <a:t> </a:t>
            </a:r>
            <a:r>
              <a:rPr lang="en-US" sz="3000" b="1" dirty="0" smtClean="0"/>
              <a:t>(</a:t>
            </a:r>
            <a:r>
              <a:rPr lang="hi-IN" sz="3000" dirty="0" smtClean="0"/>
              <a:t>संसाधनों पर दबाव और स्थानीय-प्रवासी तनाव।</a:t>
            </a:r>
            <a:r>
              <a:rPr lang="en-US" sz="3000" dirty="0" smtClean="0"/>
              <a:t>)</a:t>
            </a:r>
            <a:endParaRPr lang="en-US" sz="3000" b="1" dirty="0" smtClean="0"/>
          </a:p>
          <a:p>
            <a:r>
              <a:rPr lang="hi-IN" sz="3000" b="1" dirty="0" smtClean="0"/>
              <a:t>उदाहरण:</a:t>
            </a:r>
            <a:r>
              <a:rPr lang="hi-IN" sz="3000" dirty="0" smtClean="0"/>
              <a:t/>
            </a:r>
            <a:br>
              <a:rPr lang="hi-IN" sz="3000" dirty="0" smtClean="0"/>
            </a:br>
            <a:r>
              <a:rPr lang="hi-IN" sz="3000" dirty="0" smtClean="0"/>
              <a:t>महानगरों में आवास, पानी, परिवहन पर दबाव।</a:t>
            </a:r>
          </a:p>
          <a:p>
            <a:r>
              <a:rPr lang="hi-IN" sz="3000" b="1" dirty="0" smtClean="0"/>
              <a:t>समाधान:</a:t>
            </a:r>
            <a:endParaRPr lang="hi-IN" sz="3000" dirty="0" smtClean="0"/>
          </a:p>
          <a:p>
            <a:r>
              <a:rPr lang="hi-IN" sz="3000" dirty="0" smtClean="0"/>
              <a:t>स्मार्ट सिटी/क्षेत्रीय विकास</a:t>
            </a:r>
          </a:p>
          <a:p>
            <a:r>
              <a:rPr lang="hi-IN" sz="3000" dirty="0" smtClean="0"/>
              <a:t>किफायती आवास</a:t>
            </a:r>
          </a:p>
          <a:p>
            <a:r>
              <a:rPr lang="hi-IN" sz="3000" dirty="0" smtClean="0"/>
              <a:t>ग्रामीण-औद्योगिक क्लस्टर</a:t>
            </a:r>
            <a:r>
              <a:rPr lang="en-US" sz="3000" dirty="0" smtClean="0"/>
              <a:t>( </a:t>
            </a:r>
            <a:r>
              <a:rPr lang="hi-IN" sz="3000" dirty="0" smtClean="0"/>
              <a:t>ऐसा भौगोलिक क्षेत्र जहाँ ग्रामीण संसाधन, कुटीर/लघु उद्योग, कृषि-आधारित गतिविधियाँ और सहायक सेवाएँ एक साथ विकसित की जाती हैं, ताकि स्थानीय रोज़गार, आय में वृद्धि और शहरी पलायन में कमी हो।</a:t>
            </a:r>
            <a:r>
              <a:rPr lang="en-US" sz="3000" dirty="0" smtClean="0"/>
              <a:t>)</a:t>
            </a:r>
            <a:endParaRPr lang="hi-IN" sz="3000" dirty="0" smtClean="0"/>
          </a:p>
          <a:p>
            <a:endParaRPr lang="en-US" b="1" dirty="0" smtClean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0"/>
            <a:ext cx="9067800" cy="6858000"/>
          </a:xfrm>
        </p:spPr>
        <p:txBody>
          <a:bodyPr>
            <a:normAutofit fontScale="62500" lnSpcReduction="20000"/>
          </a:bodyPr>
          <a:lstStyle/>
          <a:p>
            <a:pPr>
              <a:buFont typeface="Wingdings" pitchFamily="2" charset="2"/>
              <a:buChar char="Ø"/>
            </a:pPr>
            <a:r>
              <a:rPr lang="hi-IN" sz="3700" b="1" dirty="0" smtClean="0"/>
              <a:t>भारत से उदाहरण</a:t>
            </a:r>
          </a:p>
          <a:p>
            <a:pPr>
              <a:buNone/>
            </a:pPr>
            <a:r>
              <a:rPr lang="hi-IN" sz="3700" b="1" dirty="0" smtClean="0"/>
              <a:t>1. कोयम्बटूर टेक्सटाइल क्लस्टर (तमिलनाडु)</a:t>
            </a:r>
          </a:p>
          <a:p>
            <a:r>
              <a:rPr lang="hi-IN" sz="3700" b="1" dirty="0" smtClean="0"/>
              <a:t>आधार:</a:t>
            </a:r>
            <a:r>
              <a:rPr lang="hi-IN" sz="3700" dirty="0" smtClean="0"/>
              <a:t> कपास, कताई-बुनाई</a:t>
            </a:r>
          </a:p>
          <a:p>
            <a:r>
              <a:rPr lang="hi-IN" sz="3700" b="1" dirty="0" smtClean="0"/>
              <a:t>लाभ:</a:t>
            </a:r>
            <a:r>
              <a:rPr lang="hi-IN" sz="3700" dirty="0" smtClean="0"/>
              <a:t> ग्रामीण युवाओं को रोज़गार, निर्यात बढ़ा</a:t>
            </a:r>
          </a:p>
          <a:p>
            <a:pPr>
              <a:buNone/>
            </a:pPr>
            <a:r>
              <a:rPr lang="hi-IN" sz="3700" b="1" dirty="0" smtClean="0"/>
              <a:t>2. तिरुपुर गारमेंट क्लस्टर (तमिलनाडु)</a:t>
            </a:r>
          </a:p>
          <a:p>
            <a:r>
              <a:rPr lang="hi-IN" sz="3700" b="1" dirty="0" smtClean="0"/>
              <a:t>आधार:</a:t>
            </a:r>
            <a:r>
              <a:rPr lang="hi-IN" sz="3700" dirty="0" smtClean="0"/>
              <a:t> रेडीमेड वस्त्र</a:t>
            </a:r>
          </a:p>
          <a:p>
            <a:r>
              <a:rPr lang="hi-IN" sz="3700" b="1" dirty="0" smtClean="0"/>
              <a:t>लाभ:</a:t>
            </a:r>
            <a:r>
              <a:rPr lang="hi-IN" sz="3700" dirty="0" smtClean="0"/>
              <a:t> आसपास के ग्रामीण इलाकों में बड़े पैमाने पर रोज़गार</a:t>
            </a:r>
          </a:p>
          <a:p>
            <a:pPr>
              <a:buNone/>
            </a:pPr>
            <a:r>
              <a:rPr lang="hi-IN" sz="3700" b="1" dirty="0" smtClean="0"/>
              <a:t>3. मुरादाबाद ब्रासवेयर क्लस्टर (उत्तर प्रदेश)</a:t>
            </a:r>
          </a:p>
          <a:p>
            <a:r>
              <a:rPr lang="hi-IN" sz="3700" b="1" dirty="0" smtClean="0"/>
              <a:t>आधार:</a:t>
            </a:r>
            <a:r>
              <a:rPr lang="hi-IN" sz="3700" dirty="0" smtClean="0"/>
              <a:t> पीतल शिल्प</a:t>
            </a:r>
          </a:p>
          <a:p>
            <a:r>
              <a:rPr lang="hi-IN" sz="3700" b="1" dirty="0" smtClean="0"/>
              <a:t>लाभ:</a:t>
            </a:r>
            <a:r>
              <a:rPr lang="hi-IN" sz="3700" dirty="0" smtClean="0"/>
              <a:t> कारीगरों की आजीविका, हस्तशिल्प निर्यात</a:t>
            </a:r>
          </a:p>
          <a:p>
            <a:pPr>
              <a:buNone/>
            </a:pPr>
            <a:r>
              <a:rPr lang="hi-IN" sz="3700" b="1" dirty="0" smtClean="0"/>
              <a:t>4. सुरत डायमंड व टेक्सटाइल क्लस्टर (गुजरात)</a:t>
            </a:r>
          </a:p>
          <a:p>
            <a:r>
              <a:rPr lang="hi-IN" sz="3700" b="1" dirty="0" smtClean="0"/>
              <a:t>आधार:</a:t>
            </a:r>
            <a:r>
              <a:rPr lang="hi-IN" sz="3700" dirty="0" smtClean="0"/>
              <a:t> हीरा कटिंग + वस्त्र</a:t>
            </a:r>
          </a:p>
          <a:p>
            <a:r>
              <a:rPr lang="hi-IN" sz="3700" b="1" dirty="0" smtClean="0"/>
              <a:t>लाभ:</a:t>
            </a:r>
            <a:r>
              <a:rPr lang="hi-IN" sz="3700" dirty="0" smtClean="0"/>
              <a:t> ग्रामीण-शहरी सप्लाई चेन का एकीकरण</a:t>
            </a:r>
          </a:p>
          <a:p>
            <a:pPr>
              <a:buNone/>
            </a:pPr>
            <a:r>
              <a:rPr lang="hi-IN" sz="3700" b="1" dirty="0" smtClean="0"/>
              <a:t>5. मेघालय बांस (</a:t>
            </a:r>
            <a:r>
              <a:rPr lang="en-US" sz="3700" b="1" dirty="0" smtClean="0"/>
              <a:t>Bamboo) </a:t>
            </a:r>
            <a:r>
              <a:rPr lang="hi-IN" sz="3700" b="1" dirty="0" smtClean="0"/>
              <a:t>क्लस्टर</a:t>
            </a:r>
          </a:p>
          <a:p>
            <a:r>
              <a:rPr lang="hi-IN" sz="3700" b="1" dirty="0" smtClean="0"/>
              <a:t>आधार:</a:t>
            </a:r>
            <a:r>
              <a:rPr lang="hi-IN" sz="3700" dirty="0" smtClean="0"/>
              <a:t> बांस उत्पाद (फर्नीचर, अगरबत्ती)</a:t>
            </a:r>
          </a:p>
          <a:p>
            <a:r>
              <a:rPr lang="hi-IN" sz="3700" b="1" dirty="0" smtClean="0"/>
              <a:t>लाभ:</a:t>
            </a:r>
            <a:r>
              <a:rPr lang="hi-IN" sz="3700" dirty="0" smtClean="0"/>
              <a:t> आदिवासी क्षेत्रों में आय सृजन</a:t>
            </a:r>
          </a:p>
          <a:p>
            <a:pPr>
              <a:buNone/>
            </a:pPr>
            <a:r>
              <a:rPr lang="hi-IN" sz="3700" b="1" dirty="0" smtClean="0"/>
              <a:t>6. मेगा फूड पार्क (जैसे—पंजाब, आंध्र प्रदेश)</a:t>
            </a:r>
          </a:p>
          <a:p>
            <a:r>
              <a:rPr lang="hi-IN" sz="3700" b="1" dirty="0" smtClean="0"/>
              <a:t>आधार:</a:t>
            </a:r>
            <a:r>
              <a:rPr lang="hi-IN" sz="3700" dirty="0" smtClean="0"/>
              <a:t> कृषि-प्रसंस्करण</a:t>
            </a:r>
          </a:p>
          <a:p>
            <a:r>
              <a:rPr lang="hi-IN" sz="3700" b="1" dirty="0" smtClean="0"/>
              <a:t>लाभ:</a:t>
            </a:r>
            <a:r>
              <a:rPr lang="hi-IN" sz="3700" dirty="0" smtClean="0"/>
              <a:t> किसानों को बेहतर दाम, फूड प्रोसेसिंग रोजगार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52400" y="228601"/>
            <a:ext cx="8763000" cy="107414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hi-IN" b="1" dirty="0" smtClean="0"/>
          </a:p>
          <a:p>
            <a:r>
              <a:rPr lang="hi-IN" b="1" dirty="0" smtClean="0">
                <a:solidFill>
                  <a:srgbClr val="0070C0"/>
                </a:solidFill>
              </a:rPr>
              <a:t>भारत की ताक़त उसकी विविधता है। संवाद, समान अवसर, क़ानून का निष्पक्ष पालन और </a:t>
            </a:r>
            <a:endParaRPr lang="en-US" b="1" dirty="0" smtClean="0">
              <a:solidFill>
                <a:srgbClr val="0070C0"/>
              </a:solidFill>
            </a:endParaRPr>
          </a:p>
          <a:p>
            <a:endParaRPr lang="en-US" b="1" dirty="0" smtClean="0">
              <a:solidFill>
                <a:srgbClr val="0070C0"/>
              </a:solidFill>
            </a:endParaRPr>
          </a:p>
          <a:p>
            <a:r>
              <a:rPr lang="hi-IN" b="1" dirty="0" smtClean="0">
                <a:solidFill>
                  <a:srgbClr val="0070C0"/>
                </a:solidFill>
              </a:rPr>
              <a:t>जागरूक नागरिक—यही सामाजिक सामंजस्य की कुंजी हैं।</a:t>
            </a:r>
            <a:endParaRPr lang="en-US" b="1" dirty="0" smtClean="0">
              <a:solidFill>
                <a:srgbClr val="0A0A0A"/>
              </a:solidFill>
              <a:latin typeface="Arial" pitchFamily="34" charset="0"/>
              <a:cs typeface="Mangal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 smtClean="0">
                <a:solidFill>
                  <a:srgbClr val="0A0A0A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en-US" dirty="0" smtClean="0">
                <a:solidFill>
                  <a:srgbClr val="0A0A0A"/>
                </a:solidFill>
                <a:latin typeface="Arial" pitchFamily="34" charset="0"/>
                <a:cs typeface="Arial" pitchFamily="34" charset="0"/>
              </a:rPr>
            </a:br>
            <a:r>
              <a:rPr lang="hi-IN" b="1" dirty="0" smtClean="0">
                <a:solidFill>
                  <a:srgbClr val="0070C0"/>
                </a:solidFill>
                <a:latin typeface="Arial" pitchFamily="34" charset="0"/>
              </a:rPr>
              <a:t>उच्च सामाजिक सामंजस्य वाले समाज अधिक स्वस्थ</a:t>
            </a:r>
            <a:r>
              <a:rPr lang="en-US" b="1" dirty="0" smtClean="0">
                <a:solidFill>
                  <a:srgbClr val="0070C0"/>
                </a:solidFill>
                <a:latin typeface="Arial" pitchFamily="34" charset="0"/>
                <a:cs typeface="Mangal"/>
              </a:rPr>
              <a:t>, </a:t>
            </a:r>
            <a:r>
              <a:rPr lang="hi-IN" b="1" dirty="0" smtClean="0">
                <a:solidFill>
                  <a:srgbClr val="0070C0"/>
                </a:solidFill>
                <a:latin typeface="Arial" pitchFamily="34" charset="0"/>
              </a:rPr>
              <a:t>सुरक्षित और आर्थिक रूप से विकसित</a:t>
            </a:r>
            <a:endParaRPr lang="en-US" b="1" dirty="0" smtClean="0">
              <a:solidFill>
                <a:srgbClr val="0070C0"/>
              </a:solidFill>
              <a:latin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b="1" dirty="0" smtClean="0">
              <a:solidFill>
                <a:srgbClr val="0070C0"/>
              </a:solidFill>
              <a:latin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hi-IN" b="1" dirty="0" smtClean="0">
                <a:solidFill>
                  <a:srgbClr val="0070C0"/>
                </a:solidFill>
                <a:latin typeface="Arial" pitchFamily="34" charset="0"/>
              </a:rPr>
              <a:t> होते हैं।</a:t>
            </a:r>
            <a:endParaRPr lang="en-US" b="1" dirty="0" smtClean="0">
              <a:solidFill>
                <a:srgbClr val="0070C0"/>
              </a:solidFill>
            </a:endParaRPr>
          </a:p>
          <a:p>
            <a:endParaRPr lang="en-US" b="1" dirty="0" smtClean="0">
              <a:solidFill>
                <a:srgbClr val="0070C0"/>
              </a:solidFill>
            </a:endParaRPr>
          </a:p>
          <a:p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r>
              <a:rPr lang="en-US" sz="2800" b="1" dirty="0" smtClean="0">
                <a:latin typeface="Algerian" pitchFamily="82" charset="0"/>
              </a:rPr>
              <a:t>        THANK  YOU</a:t>
            </a:r>
          </a:p>
          <a:p>
            <a:r>
              <a:rPr lang="en-US" sz="2800" b="1" dirty="0" smtClean="0">
                <a:latin typeface="Algerian" pitchFamily="82" charset="0"/>
              </a:rPr>
              <a:t>                                                      BY</a:t>
            </a:r>
          </a:p>
          <a:p>
            <a:r>
              <a:rPr lang="en-US" sz="2800" b="1" dirty="0" smtClean="0">
                <a:latin typeface="Algerian" pitchFamily="82" charset="0"/>
              </a:rPr>
              <a:t>                                                      DR. RANU VARSHNEY</a:t>
            </a:r>
          </a:p>
          <a:p>
            <a:pPr algn="ctr"/>
            <a:endParaRPr lang="en-US" sz="2800" b="1" dirty="0" smtClean="0">
              <a:latin typeface="Algerian" pitchFamily="82" charset="0"/>
            </a:endParaRPr>
          </a:p>
          <a:p>
            <a:pPr algn="ctr"/>
            <a:endParaRPr lang="en-US" sz="2800" b="1" dirty="0" smtClean="0">
              <a:latin typeface="Algerian" pitchFamily="82" charset="0"/>
            </a:endParaRPr>
          </a:p>
          <a:p>
            <a:r>
              <a:rPr lang="en-US" sz="2800" b="1" dirty="0" smtClean="0">
                <a:latin typeface="Algerian" pitchFamily="82" charset="0"/>
              </a:rPr>
              <a:t>                                                                         </a:t>
            </a:r>
          </a:p>
          <a:p>
            <a:endParaRPr lang="en-US" sz="2800" b="1" dirty="0" smtClean="0">
              <a:latin typeface="Algerian" pitchFamily="82" charset="0"/>
            </a:endParaRPr>
          </a:p>
          <a:p>
            <a:r>
              <a:rPr lang="en-US" sz="2800" b="1" dirty="0" smtClean="0">
                <a:latin typeface="Algerian" pitchFamily="82" charset="0"/>
              </a:rPr>
              <a:t>                                                                      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Oval 3"/>
          <p:cNvSpPr/>
          <p:nvPr/>
        </p:nvSpPr>
        <p:spPr>
          <a:xfrm>
            <a:off x="7010400" y="3352800"/>
            <a:ext cx="1676400" cy="1752600"/>
          </a:xfrm>
          <a:prstGeom prst="ellipse">
            <a:avLst/>
          </a:prstGeom>
          <a:blipFill>
            <a:blip r:embed="rId2"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533400"/>
            <a:ext cx="7772400" cy="1470025"/>
          </a:xfrm>
        </p:spPr>
        <p:txBody>
          <a:bodyPr/>
          <a:lstStyle/>
          <a:p>
            <a:r>
              <a:rPr lang="hi-IN" b="1" dirty="0" smtClean="0">
                <a:hlinkClick r:id="rId2"/>
              </a:rPr>
              <a:t>सामाजिक सामंजस्य</a:t>
            </a:r>
            <a:r>
              <a:rPr lang="hi-IN" b="1" dirty="0" smtClean="0"/>
              <a:t> </a:t>
            </a:r>
            <a:r>
              <a:rPr lang="en-US" b="1" dirty="0" smtClean="0"/>
              <a:t/>
            </a:r>
            <a:br>
              <a:rPr lang="en-US" b="1" dirty="0" smtClean="0"/>
            </a:br>
            <a:r>
              <a:rPr lang="hi-IN" b="1" dirty="0" smtClean="0"/>
              <a:t>(</a:t>
            </a:r>
            <a:r>
              <a:rPr lang="en-US" b="1" dirty="0" smtClean="0"/>
              <a:t>Social Cohesion</a:t>
            </a:r>
            <a:r>
              <a:rPr lang="en-US" dirty="0" smtClean="0"/>
              <a:t>)</a:t>
            </a:r>
            <a:endParaRPr lang="en-US" dirty="0"/>
          </a:p>
        </p:txBody>
      </p:sp>
      <p:pic>
        <p:nvPicPr>
          <p:cNvPr id="9217" name="Picture 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514600" y="2959081"/>
            <a:ext cx="4724400" cy="3441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i-IN" b="1" dirty="0" smtClean="0">
                <a:solidFill>
                  <a:srgbClr val="0070C0"/>
                </a:solidFill>
                <a:hlinkClick r:id="rId2"/>
              </a:rPr>
              <a:t>सामाजिक सामंजस्य</a:t>
            </a:r>
            <a:r>
              <a:rPr lang="hi-IN" b="1" dirty="0" smtClean="0">
                <a:solidFill>
                  <a:srgbClr val="0070C0"/>
                </a:solidFill>
              </a:rPr>
              <a:t> </a:t>
            </a:r>
            <a:r>
              <a:rPr lang="en-US" b="1" dirty="0" smtClean="0">
                <a:solidFill>
                  <a:srgbClr val="0070C0"/>
                </a:solidFill>
              </a:rPr>
              <a:t/>
            </a:r>
            <a:br>
              <a:rPr lang="en-US" b="1" dirty="0" smtClean="0">
                <a:solidFill>
                  <a:srgbClr val="0070C0"/>
                </a:solidFill>
              </a:rPr>
            </a:br>
            <a:endParaRPr lang="en-US" b="1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990600"/>
            <a:ext cx="9144000" cy="5867400"/>
          </a:xfrm>
        </p:spPr>
        <p:txBody>
          <a:bodyPr>
            <a:normAutofit/>
          </a:bodyPr>
          <a:lstStyle/>
          <a:p>
            <a:r>
              <a:rPr lang="hi-IN" sz="2400" b="1" dirty="0" smtClean="0"/>
              <a:t>सामाजिक </a:t>
            </a:r>
            <a:r>
              <a:rPr lang="hi-IN" sz="2400" b="1" dirty="0"/>
              <a:t>सामंजस्य </a:t>
            </a:r>
            <a:r>
              <a:rPr lang="hi-IN" sz="2400" dirty="0" smtClean="0"/>
              <a:t>का अर्थ एक ऐसे समाज से है जहाँ सदस्य आपस में जुड़े हुए महसूस करते हैं</a:t>
            </a:r>
            <a:r>
              <a:rPr lang="en-US" sz="2400" dirty="0" smtClean="0"/>
              <a:t> </a:t>
            </a:r>
            <a:r>
              <a:rPr lang="hi-IN" sz="2400" dirty="0" smtClean="0"/>
              <a:t>और परस्पर विश्वास व सहयोग की भावना रखते हैं। </a:t>
            </a:r>
            <a:endParaRPr lang="en-US" sz="2400" dirty="0" smtClean="0"/>
          </a:p>
          <a:p>
            <a:r>
              <a:rPr lang="hi-IN" sz="2400" dirty="0" smtClean="0"/>
              <a:t>यह साझा लक्ष्यों, सामाजिक समावेशन, और समान अधिकारों के माध्यम से एक सुरक्षित व समृद्ध समुदाय का निर्माण करता है, जो बाहरी चुनौतियों का सामना करने में सक्षम होता है। </a:t>
            </a:r>
            <a:endParaRPr lang="en-US" sz="2400" dirty="0" smtClean="0"/>
          </a:p>
          <a:p>
            <a:r>
              <a:rPr lang="hi-IN" sz="2400" dirty="0" smtClean="0"/>
              <a:t> समाज के सभी वर्गों, समुदायों और धर्मों के बीच मेलजोल और सहयोग की भावना। </a:t>
            </a:r>
            <a:endParaRPr lang="en-US" sz="2400" dirty="0" smtClean="0"/>
          </a:p>
          <a:p>
            <a:r>
              <a:rPr lang="hi-IN" sz="2400" dirty="0" smtClean="0"/>
              <a:t>यह </a:t>
            </a:r>
            <a:r>
              <a:rPr lang="hi-IN" sz="2400" dirty="0"/>
              <a:t>एक ऐसी स्थिति है जिसमें लोग अपने मतभेदों को </a:t>
            </a:r>
            <a:r>
              <a:rPr lang="hi-IN" sz="2400" dirty="0" smtClean="0"/>
              <a:t>भुलाकर</a:t>
            </a:r>
            <a:r>
              <a:rPr lang="en-US" sz="2400" dirty="0" smtClean="0"/>
              <a:t> </a:t>
            </a:r>
            <a:r>
              <a:rPr lang="hi-IN" sz="2400" dirty="0" smtClean="0"/>
              <a:t>एक साथ मिलकर समाज के विकास और शांति के लिए काम करते हैं।</a:t>
            </a:r>
            <a:endParaRPr lang="en-US" sz="2400" dirty="0" smtClean="0"/>
          </a:p>
          <a:p>
            <a:r>
              <a:rPr lang="hi-IN" sz="2400" b="1" dirty="0" smtClean="0"/>
              <a:t>सामाजिक सामंजस्य</a:t>
            </a:r>
            <a:r>
              <a:rPr lang="hi-IN" sz="2400" dirty="0" smtClean="0"/>
              <a:t> एक शांतिपूर्ण, समावेशी और लचीले समाज का निर्माण करता है</a:t>
            </a:r>
            <a:r>
              <a:rPr lang="en-US" sz="2400" dirty="0" smtClean="0"/>
              <a:t> </a:t>
            </a:r>
            <a:r>
              <a:rPr lang="hi-IN" sz="2400" dirty="0" smtClean="0"/>
              <a:t>जो सतत विकास के लिए अनिवार्य है।</a:t>
            </a:r>
            <a:endParaRPr lang="en-US" sz="2400" dirty="0" smtClean="0"/>
          </a:p>
          <a:p>
            <a:endParaRPr lang="en-US" sz="2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0"/>
            <a:ext cx="8534400" cy="6126163"/>
          </a:xfrm>
        </p:spPr>
        <p:txBody>
          <a:bodyPr>
            <a:normAutofit/>
          </a:bodyPr>
          <a:lstStyle/>
          <a:p>
            <a:endParaRPr lang="en-US" dirty="0" smtClean="0"/>
          </a:p>
          <a:p>
            <a:endParaRPr lang="en-US" dirty="0"/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0" y="0"/>
            <a:ext cx="9144000" cy="7201972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dirty="0" smtClean="0">
              <a:ln>
                <a:noFill/>
              </a:ln>
              <a:solidFill>
                <a:srgbClr val="0A0A0A"/>
              </a:solidFill>
              <a:effectLst/>
              <a:latin typeface="Arial" pitchFamily="34" charset="0"/>
              <a:cs typeface="Mangal"/>
            </a:endParaRPr>
          </a:p>
          <a:p>
            <a:pPr marL="0" marR="0" lvl="0" indent="0" algn="ctr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q"/>
              <a:tabLst/>
            </a:pPr>
            <a:r>
              <a:rPr kumimoji="0" lang="hi-IN" sz="24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Arial" pitchFamily="34" charset="0"/>
                <a:cs typeface="Mangal"/>
              </a:rPr>
              <a:t>सामाजिक सामंजस्य के मुख्य पहलू 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Arial" pitchFamily="34" charset="0"/>
                <a:cs typeface="Mangal"/>
              </a:rPr>
              <a:t>(Key Aspects)</a:t>
            </a:r>
          </a:p>
          <a:p>
            <a:pPr marL="0" marR="0" lvl="0" indent="0" algn="ctr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hi-IN" sz="2400" b="1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Arial" pitchFamily="34" charset="0"/>
                <a:cs typeface="Mangal"/>
              </a:rPr>
              <a:t>एकजुटता और विश्वास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Arial" pitchFamily="34" charset="0"/>
                <a:cs typeface="Mangal"/>
              </a:rPr>
              <a:t>: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Arial" pitchFamily="34" charset="0"/>
                <a:cs typeface="Arial" pitchFamily="34" charset="0"/>
              </a:rPr>
              <a:t> </a:t>
            </a:r>
            <a:r>
              <a:rPr kumimoji="0" lang="hi-IN" sz="2400" b="0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Arial" pitchFamily="34" charset="0"/>
                <a:cs typeface="Mangal"/>
              </a:rPr>
              <a:t>समाज में लोगों के बीच आपसी संबंध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Arial" pitchFamily="34" charset="0"/>
                <a:cs typeface="Mangal"/>
              </a:rPr>
              <a:t>, </a:t>
            </a:r>
            <a:r>
              <a:rPr kumimoji="0" lang="hi-IN" sz="2400" b="0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Arial" pitchFamily="34" charset="0"/>
                <a:cs typeface="Mangal"/>
              </a:rPr>
              <a:t>भरोसे की भावना और समूह के प्रति जुड़ाव।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rgbClr val="0A0A0A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hi-IN" sz="2400" b="1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Arial" pitchFamily="34" charset="0"/>
                <a:cs typeface="Mangal"/>
              </a:rPr>
              <a:t>सामाजिक समावेशन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Arial" pitchFamily="34" charset="0"/>
                <a:cs typeface="Mangal"/>
              </a:rPr>
              <a:t>: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Arial" pitchFamily="34" charset="0"/>
                <a:cs typeface="Arial" pitchFamily="34" charset="0"/>
              </a:rPr>
              <a:t> </a:t>
            </a:r>
            <a:r>
              <a:rPr kumimoji="0" lang="hi-IN" sz="2400" b="0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Arial" pitchFamily="34" charset="0"/>
                <a:cs typeface="Mangal"/>
              </a:rPr>
              <a:t>वंचित वर्गों 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Arial" pitchFamily="34" charset="0"/>
                <a:cs typeface="Mangal"/>
              </a:rPr>
              <a:t>(</a:t>
            </a:r>
            <a:r>
              <a:rPr kumimoji="0" lang="hi-IN" sz="2400" b="0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Arial" pitchFamily="34" charset="0"/>
                <a:cs typeface="Mangal"/>
              </a:rPr>
              <a:t>आयु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Arial" pitchFamily="34" charset="0"/>
                <a:cs typeface="Mangal"/>
              </a:rPr>
              <a:t>, </a:t>
            </a:r>
            <a:r>
              <a:rPr kumimoji="0" lang="hi-IN" sz="2400" b="0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Arial" pitchFamily="34" charset="0"/>
                <a:cs typeface="Mangal"/>
              </a:rPr>
              <a:t>लिंग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Arial" pitchFamily="34" charset="0"/>
                <a:cs typeface="Mangal"/>
              </a:rPr>
              <a:t>, </a:t>
            </a:r>
            <a:r>
              <a:rPr kumimoji="0" lang="hi-IN" sz="2400" b="0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Arial" pitchFamily="34" charset="0"/>
                <a:cs typeface="Mangal"/>
              </a:rPr>
              <a:t>विकलांगता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Arial" pitchFamily="34" charset="0"/>
                <a:cs typeface="Mangal"/>
              </a:rPr>
              <a:t>, </a:t>
            </a:r>
            <a:r>
              <a:rPr kumimoji="0" lang="hi-IN" sz="2400" b="0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Arial" pitchFamily="34" charset="0"/>
                <a:cs typeface="Mangal"/>
              </a:rPr>
              <a:t>आर्थिक स्थिति के आधार पर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Arial" pitchFamily="34" charset="0"/>
                <a:cs typeface="Mangal"/>
              </a:rPr>
              <a:t>) </a:t>
            </a:r>
            <a:r>
              <a:rPr kumimoji="0" lang="hi-IN" sz="2400" b="0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Arial" pitchFamily="34" charset="0"/>
                <a:cs typeface="Mangal"/>
              </a:rPr>
              <a:t>को समाज की मुख्यधारा में शामिल करना।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rgbClr val="0A0A0A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hi-IN" sz="2400" b="1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Arial" pitchFamily="34" charset="0"/>
                <a:cs typeface="Mangal"/>
              </a:rPr>
              <a:t>शांतिपूर्ण सह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Arial" pitchFamily="34" charset="0"/>
                <a:cs typeface="Mangal"/>
              </a:rPr>
              <a:t>-</a:t>
            </a:r>
            <a:r>
              <a:rPr kumimoji="0" lang="hi-IN" sz="2400" b="1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Arial" pitchFamily="34" charset="0"/>
                <a:cs typeface="Mangal"/>
              </a:rPr>
              <a:t>अस्तित्व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Arial" pitchFamily="34" charset="0"/>
                <a:cs typeface="Mangal"/>
              </a:rPr>
              <a:t>: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Arial" pitchFamily="34" charset="0"/>
                <a:cs typeface="Arial" pitchFamily="34" charset="0"/>
              </a:rPr>
              <a:t> </a:t>
            </a:r>
            <a:r>
              <a:rPr kumimoji="0" lang="hi-IN" sz="2400" b="0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Arial" pitchFamily="34" charset="0"/>
                <a:cs typeface="Mangal"/>
              </a:rPr>
              <a:t>संघर्षों को कम करना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Arial" pitchFamily="34" charset="0"/>
                <a:cs typeface="Mangal"/>
              </a:rPr>
              <a:t>, </a:t>
            </a:r>
            <a:r>
              <a:rPr kumimoji="0" lang="hi-IN" sz="2400" b="0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Arial" pitchFamily="34" charset="0"/>
                <a:cs typeface="Mangal"/>
              </a:rPr>
              <a:t>विविधता का सम्मान करना और कानून व नियमों का पालन करना।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rgbClr val="0A0A0A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hi-IN" sz="2400" b="1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Arial" pitchFamily="34" charset="0"/>
                <a:cs typeface="Mangal"/>
              </a:rPr>
              <a:t>समान अवसर और न्याय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Arial" pitchFamily="34" charset="0"/>
                <a:cs typeface="Mangal"/>
              </a:rPr>
              <a:t>: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Arial" pitchFamily="34" charset="0"/>
                <a:cs typeface="Arial" pitchFamily="34" charset="0"/>
              </a:rPr>
              <a:t> </a:t>
            </a:r>
            <a:r>
              <a:rPr kumimoji="0" lang="hi-IN" sz="2400" b="0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Arial" pitchFamily="34" charset="0"/>
                <a:cs typeface="Mangal"/>
              </a:rPr>
              <a:t>संसाधनों का समान वितरण और अधिकारों की सुरक्षा।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Arial" pitchFamily="34" charset="0"/>
                <a:cs typeface="Arial" pitchFamily="34" charset="0"/>
              </a:rPr>
              <a:t> </a:t>
            </a: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q"/>
            </a:pPr>
            <a:r>
              <a:rPr lang="hi-IN" sz="2400" b="1" dirty="0" smtClean="0">
                <a:solidFill>
                  <a:srgbClr val="C00000"/>
                </a:solidFill>
                <a:latin typeface="Arial" pitchFamily="34" charset="0"/>
              </a:rPr>
              <a:t>सामंजस्य को प्रभावित करने वाले कारक</a:t>
            </a:r>
            <a:endParaRPr lang="en-US" sz="2400" b="1" dirty="0" smtClean="0">
              <a:solidFill>
                <a:srgbClr val="C00000"/>
              </a:solidFill>
              <a:latin typeface="Arial" pitchFamily="34" charset="0"/>
              <a:cs typeface="Mangal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hi-IN" sz="2400" b="1" dirty="0" smtClean="0">
                <a:solidFill>
                  <a:srgbClr val="0A0A0A"/>
                </a:solidFill>
                <a:latin typeface="Arial" pitchFamily="34" charset="0"/>
              </a:rPr>
              <a:t>सकारात्मक </a:t>
            </a:r>
            <a:r>
              <a:rPr lang="en-US" sz="2400" b="1" dirty="0" smtClean="0">
                <a:solidFill>
                  <a:srgbClr val="0A0A0A"/>
                </a:solidFill>
                <a:latin typeface="Arial" pitchFamily="34" charset="0"/>
                <a:cs typeface="Mangal"/>
              </a:rPr>
              <a:t>(</a:t>
            </a:r>
            <a:r>
              <a:rPr lang="hi-IN" sz="2400" b="1" dirty="0" smtClean="0">
                <a:solidFill>
                  <a:srgbClr val="0A0A0A"/>
                </a:solidFill>
                <a:latin typeface="Arial" pitchFamily="34" charset="0"/>
              </a:rPr>
              <a:t>मजबूत बनाने वाले</a:t>
            </a:r>
            <a:r>
              <a:rPr lang="en-US" sz="2400" b="1" dirty="0" smtClean="0">
                <a:solidFill>
                  <a:srgbClr val="0A0A0A"/>
                </a:solidFill>
                <a:latin typeface="Arial" pitchFamily="34" charset="0"/>
                <a:cs typeface="Mangal"/>
              </a:rPr>
              <a:t>):</a:t>
            </a:r>
            <a:r>
              <a:rPr lang="en-US" sz="2400" dirty="0" smtClean="0">
                <a:solidFill>
                  <a:srgbClr val="0A0A0A"/>
                </a:solidFill>
                <a:latin typeface="Arial" pitchFamily="34" charset="0"/>
                <a:cs typeface="Arial" pitchFamily="34" charset="0"/>
              </a:rPr>
              <a:t> </a:t>
            </a:r>
            <a:r>
              <a:rPr lang="hi-IN" sz="2400" dirty="0" smtClean="0">
                <a:solidFill>
                  <a:srgbClr val="0A0A0A"/>
                </a:solidFill>
                <a:latin typeface="Arial" pitchFamily="34" charset="0"/>
              </a:rPr>
              <a:t>उच्च विश्वास</a:t>
            </a:r>
            <a:r>
              <a:rPr lang="en-US" sz="2400" dirty="0" smtClean="0">
                <a:solidFill>
                  <a:srgbClr val="0A0A0A"/>
                </a:solidFill>
                <a:latin typeface="Arial" pitchFamily="34" charset="0"/>
                <a:cs typeface="Mangal"/>
              </a:rPr>
              <a:t>, </a:t>
            </a:r>
            <a:r>
              <a:rPr lang="hi-IN" sz="2400" dirty="0" smtClean="0">
                <a:solidFill>
                  <a:srgbClr val="0A0A0A"/>
                </a:solidFill>
                <a:latin typeface="Arial" pitchFamily="34" charset="0"/>
              </a:rPr>
              <a:t>आर्थिक समानता</a:t>
            </a:r>
            <a:r>
              <a:rPr lang="en-US" sz="2400" dirty="0" smtClean="0">
                <a:solidFill>
                  <a:srgbClr val="0A0A0A"/>
                </a:solidFill>
                <a:latin typeface="Arial" pitchFamily="34" charset="0"/>
                <a:cs typeface="Mangal"/>
              </a:rPr>
              <a:t>, </a:t>
            </a:r>
            <a:r>
              <a:rPr lang="hi-IN" sz="2400" dirty="0" smtClean="0">
                <a:solidFill>
                  <a:srgbClr val="0A0A0A"/>
                </a:solidFill>
                <a:latin typeface="Arial" pitchFamily="34" charset="0"/>
              </a:rPr>
              <a:t>न्यायपूर्ण व्यवस्था</a:t>
            </a:r>
            <a:r>
              <a:rPr lang="en-US" sz="2400" dirty="0" smtClean="0">
                <a:solidFill>
                  <a:srgbClr val="0A0A0A"/>
                </a:solidFill>
                <a:latin typeface="Arial" pitchFamily="34" charset="0"/>
                <a:cs typeface="Mangal"/>
              </a:rPr>
              <a:t>, </a:t>
            </a:r>
            <a:r>
              <a:rPr lang="hi-IN" sz="2400" dirty="0" smtClean="0">
                <a:solidFill>
                  <a:srgbClr val="0A0A0A"/>
                </a:solidFill>
                <a:latin typeface="Arial" pitchFamily="34" charset="0"/>
              </a:rPr>
              <a:t>सामाजिक भागीदारी।</a:t>
            </a:r>
            <a:endParaRPr lang="en-US" sz="2400" dirty="0" smtClean="0">
              <a:solidFill>
                <a:srgbClr val="0A0A0A"/>
              </a:solidFill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hi-IN" sz="2400" b="1" dirty="0" smtClean="0">
                <a:solidFill>
                  <a:srgbClr val="0A0A0A"/>
                </a:solidFill>
                <a:latin typeface="Arial" pitchFamily="34" charset="0"/>
              </a:rPr>
              <a:t>नकारात्मक </a:t>
            </a:r>
            <a:r>
              <a:rPr lang="en-US" sz="2400" b="1" dirty="0" smtClean="0">
                <a:solidFill>
                  <a:srgbClr val="0A0A0A"/>
                </a:solidFill>
                <a:latin typeface="Arial" pitchFamily="34" charset="0"/>
                <a:cs typeface="Mangal"/>
              </a:rPr>
              <a:t>(</a:t>
            </a:r>
            <a:r>
              <a:rPr lang="hi-IN" sz="2400" b="1" dirty="0" smtClean="0">
                <a:solidFill>
                  <a:srgbClr val="0A0A0A"/>
                </a:solidFill>
                <a:latin typeface="Arial" pitchFamily="34" charset="0"/>
              </a:rPr>
              <a:t>कमजोर करने वाले</a:t>
            </a:r>
            <a:r>
              <a:rPr lang="en-US" sz="2400" b="1" dirty="0" smtClean="0">
                <a:solidFill>
                  <a:srgbClr val="0A0A0A"/>
                </a:solidFill>
                <a:latin typeface="Arial" pitchFamily="34" charset="0"/>
                <a:cs typeface="Mangal"/>
              </a:rPr>
              <a:t>):</a:t>
            </a:r>
            <a:r>
              <a:rPr lang="en-US" sz="2400" dirty="0" smtClean="0">
                <a:solidFill>
                  <a:srgbClr val="0A0A0A"/>
                </a:solidFill>
                <a:latin typeface="Arial" pitchFamily="34" charset="0"/>
                <a:cs typeface="Arial" pitchFamily="34" charset="0"/>
              </a:rPr>
              <a:t> </a:t>
            </a:r>
            <a:r>
              <a:rPr lang="hi-IN" sz="2400" dirty="0" smtClean="0">
                <a:solidFill>
                  <a:srgbClr val="0A0A0A"/>
                </a:solidFill>
                <a:latin typeface="Arial" pitchFamily="34" charset="0"/>
              </a:rPr>
              <a:t>ध्रुवीकरण</a:t>
            </a:r>
            <a:r>
              <a:rPr lang="en-US" sz="2400" dirty="0" smtClean="0">
                <a:solidFill>
                  <a:srgbClr val="0A0A0A"/>
                </a:solidFill>
                <a:latin typeface="Arial" pitchFamily="34" charset="0"/>
                <a:cs typeface="Mangal"/>
              </a:rPr>
              <a:t>, </a:t>
            </a:r>
            <a:r>
              <a:rPr lang="hi-IN" sz="2400" dirty="0" smtClean="0">
                <a:solidFill>
                  <a:srgbClr val="0A0A0A"/>
                </a:solidFill>
                <a:latin typeface="Arial" pitchFamily="34" charset="0"/>
              </a:rPr>
              <a:t>गरीबी</a:t>
            </a:r>
            <a:r>
              <a:rPr lang="en-US" sz="2400" dirty="0" smtClean="0">
                <a:solidFill>
                  <a:srgbClr val="0A0A0A"/>
                </a:solidFill>
                <a:latin typeface="Arial" pitchFamily="34" charset="0"/>
                <a:cs typeface="Mangal"/>
              </a:rPr>
              <a:t>, </a:t>
            </a:r>
            <a:r>
              <a:rPr lang="hi-IN" sz="2400" dirty="0" smtClean="0">
                <a:solidFill>
                  <a:srgbClr val="0A0A0A"/>
                </a:solidFill>
                <a:latin typeface="Arial" pitchFamily="34" charset="0"/>
              </a:rPr>
              <a:t>असमानता</a:t>
            </a:r>
            <a:r>
              <a:rPr lang="en-US" sz="2400" dirty="0" smtClean="0">
                <a:solidFill>
                  <a:srgbClr val="0A0A0A"/>
                </a:solidFill>
                <a:latin typeface="Arial" pitchFamily="34" charset="0"/>
                <a:cs typeface="Mangal"/>
              </a:rPr>
              <a:t>, </a:t>
            </a:r>
            <a:r>
              <a:rPr lang="hi-IN" sz="2400" dirty="0" smtClean="0">
                <a:solidFill>
                  <a:srgbClr val="0A0A0A"/>
                </a:solidFill>
                <a:latin typeface="Arial" pitchFamily="34" charset="0"/>
              </a:rPr>
              <a:t>और हाशिए पर होना।</a:t>
            </a:r>
            <a:r>
              <a:rPr lang="en-US" sz="2400" dirty="0" smtClean="0">
                <a:solidFill>
                  <a:srgbClr val="0A0A0A"/>
                </a:solidFill>
                <a:latin typeface="Arial" pitchFamily="34" charset="0"/>
                <a:cs typeface="Arial" pitchFamily="34" charset="0"/>
              </a:rPr>
              <a:t> </a:t>
            </a:r>
          </a:p>
          <a:p>
            <a:pPr marL="0" marR="0" lvl="0" indent="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rgbClr val="0A0A0A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rgbClr val="0A0A0A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Arial" pitchFamily="34" charset="0"/>
                <a:cs typeface="Arial" pitchFamily="34" charset="0"/>
              </a:rPr>
              <a:t> 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0"/>
            <a:ext cx="9067800" cy="6858000"/>
          </a:xfrm>
        </p:spPr>
        <p:txBody>
          <a:bodyPr>
            <a:normAutofit fontScale="25000" lnSpcReduction="20000"/>
          </a:bodyPr>
          <a:lstStyle/>
          <a:p>
            <a:pPr algn="ctr">
              <a:buFont typeface="Wingdings" pitchFamily="2" charset="2"/>
              <a:buChar char="q"/>
            </a:pPr>
            <a:endParaRPr lang="en-US" b="1" dirty="0" smtClean="0">
              <a:solidFill>
                <a:srgbClr val="FF0000"/>
              </a:solidFill>
            </a:endParaRPr>
          </a:p>
          <a:p>
            <a:pPr algn="ctr">
              <a:buFont typeface="Wingdings" pitchFamily="2" charset="2"/>
              <a:buChar char="q"/>
            </a:pPr>
            <a:r>
              <a:rPr lang="hi-IN" sz="8800" b="1" dirty="0" smtClean="0">
                <a:solidFill>
                  <a:srgbClr val="FF0066"/>
                </a:solidFill>
              </a:rPr>
              <a:t>सामाजिक सामंजस्य के प्रमुख आयाम</a:t>
            </a:r>
            <a:r>
              <a:rPr lang="en-US" sz="8800" b="1" dirty="0" smtClean="0">
                <a:solidFill>
                  <a:srgbClr val="FF0066"/>
                </a:solidFill>
              </a:rPr>
              <a:t> </a:t>
            </a:r>
            <a:r>
              <a:rPr lang="en-US" sz="7200" b="1" dirty="0" smtClean="0">
                <a:solidFill>
                  <a:srgbClr val="FF0066"/>
                </a:solidFill>
              </a:rPr>
              <a:t>(</a:t>
            </a:r>
            <a:r>
              <a:rPr lang="en-US" sz="8000" b="1" dirty="0" smtClean="0">
                <a:solidFill>
                  <a:srgbClr val="FF0066"/>
                </a:solidFill>
              </a:rPr>
              <a:t>Key dimensions of social cohesion</a:t>
            </a:r>
            <a:r>
              <a:rPr lang="en-US" sz="7200" b="1" dirty="0" smtClean="0">
                <a:solidFill>
                  <a:srgbClr val="FF0066"/>
                </a:solidFill>
              </a:rPr>
              <a:t>)</a:t>
            </a:r>
            <a:endParaRPr lang="hi-IN" sz="7200" b="1" dirty="0" smtClean="0">
              <a:solidFill>
                <a:srgbClr val="FF0066"/>
              </a:solidFill>
            </a:endParaRPr>
          </a:p>
          <a:p>
            <a:r>
              <a:rPr lang="hi-IN" sz="8800" b="1" dirty="0" smtClean="0"/>
              <a:t>सामाजिक संबंध:</a:t>
            </a:r>
            <a:r>
              <a:rPr lang="hi-IN" sz="8800" dirty="0" smtClean="0"/>
              <a:t> समुदाय के सदस्यों के बीच विश्वास और अपनत्व</a:t>
            </a:r>
            <a:r>
              <a:rPr lang="en-US" sz="8800" dirty="0" smtClean="0"/>
              <a:t> </a:t>
            </a:r>
          </a:p>
          <a:p>
            <a:r>
              <a:rPr lang="hi-IN" sz="8800" b="1" dirty="0" smtClean="0"/>
              <a:t>साझा मूल्य:</a:t>
            </a:r>
            <a:r>
              <a:rPr lang="hi-IN" sz="8800" dirty="0" smtClean="0"/>
              <a:t> समान मानदंडों और विश्वासों को अपनाना।</a:t>
            </a:r>
          </a:p>
          <a:p>
            <a:r>
              <a:rPr lang="hi-IN" sz="8800" b="1" dirty="0" smtClean="0"/>
              <a:t>समावेशी पहचान:</a:t>
            </a:r>
            <a:r>
              <a:rPr lang="hi-IN" sz="8800" dirty="0" smtClean="0"/>
              <a:t> विविधता में एकता का होना, जहाँ सभी समूहों को सम्मान मिले।</a:t>
            </a:r>
          </a:p>
          <a:p>
            <a:r>
              <a:rPr lang="hi-IN" sz="8800" b="1" dirty="0" smtClean="0"/>
              <a:t>संस्थागत विश्वास:</a:t>
            </a:r>
            <a:r>
              <a:rPr lang="hi-IN" sz="8800" dirty="0" smtClean="0"/>
              <a:t> सरकार और संस्थाओं पर विश्वास करना</a:t>
            </a:r>
          </a:p>
          <a:p>
            <a:r>
              <a:rPr lang="hi-IN" sz="8800" dirty="0" smtClean="0"/>
              <a:t> </a:t>
            </a:r>
            <a:endParaRPr lang="hi-IN" sz="8800" dirty="0" smtClean="0">
              <a:solidFill>
                <a:srgbClr val="FF0000"/>
              </a:solidFill>
            </a:endParaRPr>
          </a:p>
          <a:p>
            <a:pPr algn="ctr">
              <a:buFont typeface="Wingdings" pitchFamily="2" charset="2"/>
              <a:buChar char="q"/>
            </a:pPr>
            <a:r>
              <a:rPr lang="hi-IN" sz="8800" b="1" dirty="0" smtClean="0">
                <a:solidFill>
                  <a:srgbClr val="FF0066"/>
                </a:solidFill>
              </a:rPr>
              <a:t>सामाजिक सामंजस्य के लाभ</a:t>
            </a:r>
            <a:endParaRPr lang="hi-IN" sz="8800" dirty="0" smtClean="0">
              <a:solidFill>
                <a:srgbClr val="FF0066"/>
              </a:solidFill>
            </a:endParaRPr>
          </a:p>
          <a:p>
            <a:r>
              <a:rPr lang="hi-IN" sz="8800" b="1" dirty="0" smtClean="0"/>
              <a:t>शांतिपूर्ण समाज:</a:t>
            </a:r>
            <a:r>
              <a:rPr lang="hi-IN" sz="8800" dirty="0" smtClean="0"/>
              <a:t> यह आपसी संघर्ष को कम करता है।</a:t>
            </a:r>
          </a:p>
          <a:p>
            <a:r>
              <a:rPr lang="hi-IN" sz="8800" b="1" dirty="0" smtClean="0"/>
              <a:t>संकट प्रबंधन:</a:t>
            </a:r>
            <a:r>
              <a:rPr lang="hi-IN" sz="8800" dirty="0" smtClean="0"/>
              <a:t> यह समुदायों को चुनौतियों से निपटने के लिए लचीला बनाता है।</a:t>
            </a:r>
          </a:p>
          <a:p>
            <a:r>
              <a:rPr lang="hi-IN" sz="8800" b="1" dirty="0" smtClean="0"/>
              <a:t>समग्र विकास:</a:t>
            </a:r>
            <a:r>
              <a:rPr lang="hi-IN" sz="8800" dirty="0" smtClean="0"/>
              <a:t> यह देश के आर्थिक और सामाजिक विकास में मदद करता है।</a:t>
            </a:r>
            <a:endParaRPr lang="en-US" sz="8800" dirty="0" smtClean="0"/>
          </a:p>
          <a:p>
            <a:r>
              <a:rPr lang="hi-IN" sz="8800" dirty="0" smtClean="0"/>
              <a:t> </a:t>
            </a:r>
          </a:p>
          <a:p>
            <a:pPr algn="ctr">
              <a:buFont typeface="Wingdings" pitchFamily="2" charset="2"/>
              <a:buChar char="q"/>
            </a:pPr>
            <a:r>
              <a:rPr lang="hi-IN" sz="8800" b="1" dirty="0" smtClean="0">
                <a:solidFill>
                  <a:srgbClr val="FF0066"/>
                </a:solidFill>
              </a:rPr>
              <a:t>सामाजिक सामंजस्य बढ़ाने के तरीके:</a:t>
            </a:r>
            <a:endParaRPr lang="hi-IN" sz="8800" dirty="0" smtClean="0">
              <a:solidFill>
                <a:srgbClr val="FF0066"/>
              </a:solidFill>
            </a:endParaRPr>
          </a:p>
          <a:p>
            <a:r>
              <a:rPr lang="hi-IN" sz="8800" b="1" dirty="0" smtClean="0"/>
              <a:t>भेदभाव की समाप्ति:</a:t>
            </a:r>
            <a:r>
              <a:rPr lang="hi-IN" sz="8800" dirty="0" smtClean="0"/>
              <a:t> सामाजिक भेदभाव और असमानता को दूर करना।</a:t>
            </a:r>
          </a:p>
          <a:p>
            <a:r>
              <a:rPr lang="hi-IN" sz="8800" b="1" dirty="0" smtClean="0"/>
              <a:t>सहानुभूति और भाईचारा:</a:t>
            </a:r>
            <a:r>
              <a:rPr lang="hi-IN" sz="8800" dirty="0" smtClean="0"/>
              <a:t> समाज में विश्वास और सहयोग को बढ़ावा देना।</a:t>
            </a:r>
          </a:p>
          <a:p>
            <a:r>
              <a:rPr lang="hi-IN" sz="8800" b="1" dirty="0" smtClean="0"/>
              <a:t>सामुदायिक भागीदारी:</a:t>
            </a:r>
            <a:r>
              <a:rPr lang="hi-IN" sz="8800" dirty="0" smtClean="0"/>
              <a:t> लोगों को निर्णय लेने की प्रक्रिया में शामिल करना। </a:t>
            </a:r>
          </a:p>
          <a:p>
            <a:r>
              <a:rPr lang="hi-IN" sz="8800" dirty="0" smtClean="0"/>
              <a:t>संक्षेप में, सामाजिक सामंजस्य एक एकजुट समाज की नींव है, जो विश्वास और समावेशी विकास पर टिकी</a:t>
            </a:r>
            <a:endParaRPr lang="en-US" sz="8800" dirty="0" smtClean="0"/>
          </a:p>
          <a:p>
            <a:pPr>
              <a:buNone/>
            </a:pPr>
            <a:endParaRPr lang="en-US" sz="8800" b="1" dirty="0" smtClean="0"/>
          </a:p>
          <a:p>
            <a:pPr>
              <a:buNone/>
            </a:pPr>
            <a:endParaRPr lang="en-US" sz="8800" b="1" dirty="0" smtClean="0"/>
          </a:p>
          <a:p>
            <a:pPr>
              <a:buNone/>
            </a:pPr>
            <a:r>
              <a:rPr lang="hi-IN" sz="8800" dirty="0" smtClean="0"/>
              <a:t/>
            </a:r>
            <a:br>
              <a:rPr lang="hi-IN" sz="8800" dirty="0" smtClean="0"/>
            </a:br>
            <a:endParaRPr lang="en-US" sz="8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algn="ctr">
              <a:buNone/>
            </a:pPr>
            <a:endParaRPr lang="en-US" sz="3000" b="1" u="sng" dirty="0" smtClean="0">
              <a:solidFill>
                <a:srgbClr val="0070C0"/>
              </a:solidFill>
            </a:endParaRPr>
          </a:p>
          <a:p>
            <a:pPr algn="ctr">
              <a:buNone/>
            </a:pPr>
            <a:r>
              <a:rPr lang="hi-IN" sz="2400" b="1" u="sng" dirty="0" smtClean="0">
                <a:solidFill>
                  <a:srgbClr val="0070C0"/>
                </a:solidFill>
              </a:rPr>
              <a:t>सामाजिक सामंजस्य की प्रमुख चुनौतियाँ</a:t>
            </a:r>
            <a:endParaRPr lang="hi-IN" sz="2400" dirty="0" smtClean="0"/>
          </a:p>
          <a:p>
            <a:pPr>
              <a:buFont typeface="Wingdings" pitchFamily="2" charset="2"/>
              <a:buChar char="Ø"/>
            </a:pPr>
            <a:r>
              <a:rPr lang="hi-IN" sz="2400" b="1" dirty="0" smtClean="0">
                <a:solidFill>
                  <a:srgbClr val="C00000"/>
                </a:solidFill>
              </a:rPr>
              <a:t>आर्थिक असमानता</a:t>
            </a:r>
            <a:r>
              <a:rPr lang="hi-IN" sz="2400" dirty="0" smtClean="0">
                <a:solidFill>
                  <a:srgbClr val="C00000"/>
                </a:solidFill>
              </a:rPr>
              <a:t> </a:t>
            </a:r>
            <a:r>
              <a:rPr lang="hi-IN" sz="2600" dirty="0" smtClean="0"/>
              <a:t>– </a:t>
            </a:r>
            <a:r>
              <a:rPr lang="hi-IN" sz="2200" dirty="0" smtClean="0"/>
              <a:t>अमीर-गरीब की खाई</a:t>
            </a:r>
            <a:r>
              <a:rPr lang="en-US" sz="2200" dirty="0" smtClean="0"/>
              <a:t>,</a:t>
            </a:r>
            <a:r>
              <a:rPr lang="hi-IN" sz="2200" dirty="0" smtClean="0"/>
              <a:t> ईर्ष्या, असंतोष और सामाजिक तनाव बढ़ाती है।</a:t>
            </a:r>
            <a:endParaRPr lang="en-US" sz="2200" dirty="0" smtClean="0"/>
          </a:p>
          <a:p>
            <a:r>
              <a:rPr lang="hi-IN" sz="2200" b="1" dirty="0" smtClean="0"/>
              <a:t>उदाहरण:</a:t>
            </a:r>
            <a:r>
              <a:rPr lang="hi-IN" sz="2200" dirty="0" smtClean="0"/>
              <a:t/>
            </a:r>
            <a:br>
              <a:rPr lang="hi-IN" sz="2200" dirty="0" smtClean="0"/>
            </a:br>
            <a:r>
              <a:rPr lang="hi-IN" sz="2200" dirty="0" smtClean="0"/>
              <a:t>शहरी झुग्गियाँ बनाम गेटेड कॉलोनियाँ—सेवाओं और अवसरों में फर्क।</a:t>
            </a:r>
          </a:p>
          <a:p>
            <a:r>
              <a:rPr lang="hi-IN" sz="2200" b="1" dirty="0" smtClean="0"/>
              <a:t>समाधान:</a:t>
            </a:r>
            <a:endParaRPr lang="hi-IN" sz="2200" dirty="0" smtClean="0"/>
          </a:p>
          <a:p>
            <a:pPr>
              <a:buFont typeface="Wingdings" pitchFamily="2" charset="2"/>
              <a:buChar char="v"/>
            </a:pPr>
            <a:r>
              <a:rPr lang="en-US" sz="2200" dirty="0" smtClean="0">
                <a:solidFill>
                  <a:srgbClr val="00B0F0"/>
                </a:solidFill>
              </a:rPr>
              <a:t> </a:t>
            </a:r>
            <a:r>
              <a:rPr lang="hi-IN" sz="2200" dirty="0" smtClean="0">
                <a:solidFill>
                  <a:srgbClr val="00B0F0"/>
                </a:solidFill>
              </a:rPr>
              <a:t>समावेशी विकास योजनाएँ </a:t>
            </a:r>
            <a:r>
              <a:rPr lang="hi-IN" sz="2200" dirty="0" smtClean="0"/>
              <a:t>(कौशल विकास, </a:t>
            </a:r>
            <a:r>
              <a:rPr lang="en-US" sz="2200" b="1" dirty="0" smtClean="0">
                <a:solidFill>
                  <a:srgbClr val="FF0000"/>
                </a:solidFill>
              </a:rPr>
              <a:t>MSME</a:t>
            </a:r>
            <a:r>
              <a:rPr lang="en-US" sz="2200" dirty="0" smtClean="0"/>
              <a:t>(Micro, Small and Medium Enterprises) </a:t>
            </a:r>
            <a:r>
              <a:rPr lang="en-US" sz="2200" dirty="0" smtClean="0">
                <a:solidFill>
                  <a:srgbClr val="FF0000"/>
                </a:solidFill>
              </a:rPr>
              <a:t>:</a:t>
            </a:r>
            <a:r>
              <a:rPr lang="hi-IN" sz="2200" dirty="0" smtClean="0"/>
              <a:t> यह भारत में छोटे और मध्यम स्तर के व्यवसाय हैं</a:t>
            </a:r>
            <a:r>
              <a:rPr lang="en-US" sz="2200" dirty="0" smtClean="0"/>
              <a:t>|</a:t>
            </a:r>
            <a:r>
              <a:rPr lang="hi-IN" sz="2200" dirty="0" smtClean="0"/>
              <a:t> इन्हें भारतीय अर्थव्यवस्था की रीढ़ माना जाता है, जो रोज़गार सृजन और ग्रामीण विकास में महत्वपूर्ण भूमिका निभाते हैं। )</a:t>
            </a:r>
            <a:endParaRPr lang="en-US" sz="2200" dirty="0" smtClean="0"/>
          </a:p>
          <a:p>
            <a:pPr>
              <a:buFont typeface="Wingdings" pitchFamily="2" charset="2"/>
              <a:buChar char="v"/>
            </a:pPr>
            <a:r>
              <a:rPr lang="hi-IN" sz="2200" dirty="0" smtClean="0">
                <a:solidFill>
                  <a:srgbClr val="00B0F0"/>
                </a:solidFill>
              </a:rPr>
              <a:t>लक्षित सामाजिक सुरक्षा </a:t>
            </a:r>
            <a:r>
              <a:rPr lang="hi-IN" sz="2200" dirty="0" smtClean="0"/>
              <a:t>(</a:t>
            </a:r>
            <a:r>
              <a:rPr lang="en-US" sz="2200" b="1" dirty="0" smtClean="0">
                <a:solidFill>
                  <a:srgbClr val="FF0000"/>
                </a:solidFill>
              </a:rPr>
              <a:t>DBT:</a:t>
            </a:r>
            <a:r>
              <a:rPr lang="en-US" sz="2200" dirty="0" smtClean="0"/>
              <a:t> Direct Benefit Transfer - </a:t>
            </a:r>
            <a:r>
              <a:rPr lang="hi-IN" sz="2200" dirty="0" smtClean="0"/>
              <a:t>प्रत्यक्ष लाभ हस्तांतरण) भारत सरकार द्वारा 1 जनवरी 2013 को शुरू की गई एक प्रणाली है। इसके अंतर्गत सब्सिडी और कल्याणकारी योजनाओं की राशि बिचौलियों को हटाकर सीधे लाभार्थियों के आधार-लिंक बैंक खातों में भेजी जाती है।</a:t>
            </a:r>
            <a:r>
              <a:rPr lang="en-US" sz="2200" dirty="0" smtClean="0">
                <a:solidFill>
                  <a:srgbClr val="FF0000"/>
                </a:solidFill>
              </a:rPr>
              <a:t>)</a:t>
            </a:r>
          </a:p>
          <a:p>
            <a:endParaRPr lang="hi-IN" sz="2800" dirty="0" smtClean="0"/>
          </a:p>
          <a:p>
            <a:endParaRPr lang="hi-IN" sz="2800" dirty="0" smtClean="0"/>
          </a:p>
          <a:p>
            <a:endParaRPr lang="hi-IN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 lnSpcReduction="10000"/>
          </a:bodyPr>
          <a:lstStyle/>
          <a:p>
            <a:pPr>
              <a:buFont typeface="Wingdings" pitchFamily="2" charset="2"/>
              <a:buChar char="Ø"/>
            </a:pPr>
            <a:r>
              <a:rPr lang="hi-IN" sz="2400" b="1" dirty="0" smtClean="0">
                <a:solidFill>
                  <a:srgbClr val="C00000"/>
                </a:solidFill>
              </a:rPr>
              <a:t>सांस्कृतिक व धार्मिक विविधता</a:t>
            </a:r>
            <a:r>
              <a:rPr lang="hi-IN" sz="2400" dirty="0" smtClean="0">
                <a:solidFill>
                  <a:srgbClr val="C00000"/>
                </a:solidFill>
              </a:rPr>
              <a:t> </a:t>
            </a:r>
            <a:r>
              <a:rPr lang="hi-IN" sz="2400" dirty="0" smtClean="0"/>
              <a:t>– अलग-अलग परंपराएँ और विश्वास कभी-कभी टकराव पैदा कर देते हैं।</a:t>
            </a:r>
            <a:endParaRPr lang="en-US" sz="2400" dirty="0" smtClean="0"/>
          </a:p>
          <a:p>
            <a:r>
              <a:rPr lang="hi-IN" sz="2000" b="1" smtClean="0"/>
              <a:t>उदाहरण :</a:t>
            </a:r>
            <a:r>
              <a:rPr lang="hi-IN" sz="2400" dirty="0" smtClean="0"/>
              <a:t/>
            </a:r>
            <a:br>
              <a:rPr lang="hi-IN" sz="2400" dirty="0" smtClean="0"/>
            </a:br>
            <a:r>
              <a:rPr lang="hi-IN" sz="2400" dirty="0" smtClean="0"/>
              <a:t>त्योहारों/धार्मिक जुलूसों के दौरान तनाव (जैसे ध्वनि, मार्ग, समय को लेकर विवाद)।</a:t>
            </a:r>
          </a:p>
          <a:p>
            <a:r>
              <a:rPr lang="hi-IN" sz="2000" b="1" dirty="0" smtClean="0"/>
              <a:t>समाधान:</a:t>
            </a:r>
            <a:endParaRPr lang="hi-IN" sz="2000" dirty="0" smtClean="0"/>
          </a:p>
          <a:p>
            <a:pPr>
              <a:buFont typeface="Wingdings" pitchFamily="2" charset="2"/>
              <a:buChar char="v"/>
            </a:pPr>
            <a:r>
              <a:rPr lang="hi-IN" sz="2400" dirty="0" smtClean="0"/>
              <a:t>अंतर-धार्मिक संवाद समितियाँ</a:t>
            </a:r>
            <a:endParaRPr lang="en-US" sz="2400" dirty="0" smtClean="0"/>
          </a:p>
          <a:p>
            <a:pPr>
              <a:buFont typeface="Wingdings" pitchFamily="2" charset="2"/>
              <a:buChar char="v"/>
            </a:pPr>
            <a:r>
              <a:rPr lang="hi-IN" sz="2400" dirty="0" smtClean="0"/>
              <a:t>स्कूलों में बहुसांस्कृतिक शिक्षा</a:t>
            </a:r>
            <a:endParaRPr lang="en-US" sz="2400" b="1" dirty="0" smtClean="0">
              <a:solidFill>
                <a:srgbClr val="C00000"/>
              </a:solidFill>
            </a:endParaRPr>
          </a:p>
          <a:p>
            <a:pPr>
              <a:buFont typeface="Wingdings" pitchFamily="2" charset="2"/>
              <a:buChar char="Ø"/>
            </a:pPr>
            <a:r>
              <a:rPr lang="hi-IN" sz="2400" b="1" dirty="0" smtClean="0">
                <a:solidFill>
                  <a:srgbClr val="C00000"/>
                </a:solidFill>
              </a:rPr>
              <a:t>जाति, वर्ग और लैंगिक भेदभाव</a:t>
            </a:r>
            <a:r>
              <a:rPr lang="en-US" sz="2400" b="1" dirty="0" smtClean="0">
                <a:solidFill>
                  <a:srgbClr val="C00000"/>
                </a:solidFill>
              </a:rPr>
              <a:t>:</a:t>
            </a:r>
            <a:r>
              <a:rPr lang="hi-IN" sz="2400" b="1" dirty="0" smtClean="0">
                <a:solidFill>
                  <a:srgbClr val="C00000"/>
                </a:solidFill>
              </a:rPr>
              <a:t> </a:t>
            </a:r>
            <a:r>
              <a:rPr lang="hi-IN" sz="2400" b="1" dirty="0" smtClean="0"/>
              <a:t>जाति, वर्ग और</a:t>
            </a:r>
            <a:r>
              <a:rPr lang="en-US" sz="2400" b="1" dirty="0" smtClean="0"/>
              <a:t> </a:t>
            </a:r>
            <a:r>
              <a:rPr lang="hi-IN" sz="2400" b="1" dirty="0" smtClean="0"/>
              <a:t>भेदभाव </a:t>
            </a:r>
            <a:r>
              <a:rPr lang="hi-IN" sz="2400" dirty="0" smtClean="0"/>
              <a:t>से भरोसा टूटता है और समूहों में दूरी बनती है।</a:t>
            </a:r>
            <a:endParaRPr lang="hi-IN" sz="2400" b="1" dirty="0" smtClean="0"/>
          </a:p>
          <a:p>
            <a:r>
              <a:rPr lang="hi-IN" sz="2400" b="1" dirty="0" smtClean="0"/>
              <a:t>उदाहरण:</a:t>
            </a:r>
            <a:r>
              <a:rPr lang="hi-IN" sz="2400" dirty="0" smtClean="0"/>
              <a:t/>
            </a:r>
            <a:br>
              <a:rPr lang="hi-IN" sz="2400" dirty="0" smtClean="0"/>
            </a:br>
            <a:r>
              <a:rPr lang="hi-IN" sz="2400" dirty="0" smtClean="0"/>
              <a:t>दलितों के साथ भेदभाव, महिलाओं की कम श्रम भागीदारी।</a:t>
            </a:r>
          </a:p>
          <a:p>
            <a:r>
              <a:rPr lang="hi-IN" sz="2400" b="1" dirty="0" smtClean="0"/>
              <a:t>समाधान:</a:t>
            </a:r>
            <a:endParaRPr lang="hi-IN" sz="2400" dirty="0" smtClean="0"/>
          </a:p>
          <a:p>
            <a:pPr>
              <a:buFont typeface="Wingdings" pitchFamily="2" charset="2"/>
              <a:buChar char="v"/>
            </a:pPr>
            <a:r>
              <a:rPr lang="hi-IN" sz="2200" dirty="0" smtClean="0"/>
              <a:t>क़ानूनों का सख़्त क्रियान्वयन (</a:t>
            </a:r>
            <a:r>
              <a:rPr lang="en-US" sz="2200" dirty="0" smtClean="0"/>
              <a:t>SC/ST Act, POSH: POSH </a:t>
            </a:r>
            <a:r>
              <a:rPr lang="hi-IN" sz="2200" dirty="0" smtClean="0"/>
              <a:t>एक्ट</a:t>
            </a:r>
            <a:r>
              <a:rPr lang="en-US" sz="2200" dirty="0" smtClean="0"/>
              <a:t>( Prevention of Sexual Harassment at Workplace</a:t>
            </a:r>
            <a:r>
              <a:rPr lang="hi-IN" sz="2200" dirty="0" smtClean="0"/>
              <a:t>,अधिनियम, 2013", एक भारतीय कानून है जो महिलाओं को दफ्तरों में यौन उत्पीड़न से बचाता है।</a:t>
            </a:r>
            <a:r>
              <a:rPr lang="en-US" sz="2200" dirty="0" smtClean="0"/>
              <a:t>)</a:t>
            </a:r>
          </a:p>
          <a:p>
            <a:pPr>
              <a:buFont typeface="Wingdings" pitchFamily="2" charset="2"/>
              <a:buChar char="v"/>
            </a:pPr>
            <a:r>
              <a:rPr lang="hi-IN" sz="2200" dirty="0" smtClean="0"/>
              <a:t>सामाजिक जागरूकता अभियान</a:t>
            </a:r>
            <a:endParaRPr lang="en-US" sz="2200" dirty="0" smtClean="0"/>
          </a:p>
          <a:p>
            <a:pPr>
              <a:buFont typeface="Wingdings" pitchFamily="2" charset="2"/>
              <a:buChar char="v"/>
            </a:pPr>
            <a:r>
              <a:rPr lang="hi-IN" sz="2200" dirty="0" smtClean="0"/>
              <a:t>शिक्षा व रोज़गार में समान अवसर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52400"/>
            <a:ext cx="9144000" cy="6705600"/>
          </a:xfrm>
        </p:spPr>
        <p:txBody>
          <a:bodyPr>
            <a:normAutofit fontScale="70000" lnSpcReduction="20000"/>
          </a:bodyPr>
          <a:lstStyle/>
          <a:p>
            <a:pPr>
              <a:lnSpc>
                <a:spcPct val="120000"/>
              </a:lnSpc>
              <a:buFont typeface="Wingdings" pitchFamily="2" charset="2"/>
              <a:buChar char="Ø"/>
            </a:pPr>
            <a:r>
              <a:rPr lang="hi-IN" sz="3100" b="1" dirty="0" smtClean="0">
                <a:solidFill>
                  <a:srgbClr val="C00000"/>
                </a:solidFill>
              </a:rPr>
              <a:t>राजनीतिक ध्रुवीकरण</a:t>
            </a:r>
            <a:r>
              <a:rPr lang="en-US" sz="3100" b="1" dirty="0" smtClean="0">
                <a:solidFill>
                  <a:srgbClr val="C00000"/>
                </a:solidFill>
              </a:rPr>
              <a:t>: </a:t>
            </a:r>
            <a:r>
              <a:rPr lang="hi-IN" sz="3100" b="1" dirty="0" smtClean="0">
                <a:solidFill>
                  <a:srgbClr val="C00000"/>
                </a:solidFill>
              </a:rPr>
              <a:t>राजनीतिक ध्रुवीकरण</a:t>
            </a:r>
            <a:r>
              <a:rPr lang="hi-IN" sz="3100" dirty="0" smtClean="0">
                <a:solidFill>
                  <a:srgbClr val="C00000"/>
                </a:solidFill>
              </a:rPr>
              <a:t> </a:t>
            </a:r>
            <a:r>
              <a:rPr lang="hi-IN" sz="3100" dirty="0" smtClean="0"/>
              <a:t>– विचारधाराओं की कट्टरता</a:t>
            </a:r>
            <a:r>
              <a:rPr lang="en-US" sz="3100" dirty="0" smtClean="0"/>
              <a:t>,</a:t>
            </a:r>
            <a:r>
              <a:rPr lang="hi-IN" sz="3100" dirty="0" smtClean="0"/>
              <a:t> संवाद की जगह टकराव को बढ़ाती है।</a:t>
            </a:r>
            <a:endParaRPr lang="hi-IN" sz="3100" b="1" dirty="0" smtClean="0"/>
          </a:p>
          <a:p>
            <a:pPr>
              <a:lnSpc>
                <a:spcPct val="120000"/>
              </a:lnSpc>
            </a:pPr>
            <a:r>
              <a:rPr lang="hi-IN" sz="3100" b="1" dirty="0" smtClean="0"/>
              <a:t>उदाहरण:</a:t>
            </a:r>
            <a:r>
              <a:rPr lang="hi-IN" sz="3100" dirty="0" smtClean="0"/>
              <a:t/>
            </a:r>
            <a:br>
              <a:rPr lang="hi-IN" sz="3100" dirty="0" smtClean="0"/>
            </a:br>
            <a:r>
              <a:rPr lang="hi-IN" sz="3100" dirty="0" smtClean="0"/>
              <a:t>चुनावों के समय तीखी भाषा और सोशल मीडिया ट्रोलिंग।</a:t>
            </a:r>
            <a:endParaRPr lang="en-US" sz="3100" b="1" dirty="0" smtClean="0"/>
          </a:p>
          <a:p>
            <a:pPr>
              <a:lnSpc>
                <a:spcPct val="120000"/>
              </a:lnSpc>
            </a:pPr>
            <a:r>
              <a:rPr lang="hi-IN" sz="3100" b="1" dirty="0" smtClean="0"/>
              <a:t>समाधान:</a:t>
            </a:r>
            <a:endParaRPr lang="hi-IN" sz="3100" dirty="0" smtClean="0"/>
          </a:p>
          <a:p>
            <a:pPr>
              <a:lnSpc>
                <a:spcPct val="120000"/>
              </a:lnSpc>
            </a:pPr>
            <a:r>
              <a:rPr lang="hi-IN" sz="3100" dirty="0" smtClean="0"/>
              <a:t>आचार संहिता का कड़ाई से पालन</a:t>
            </a:r>
          </a:p>
          <a:p>
            <a:pPr>
              <a:lnSpc>
                <a:spcPct val="120000"/>
              </a:lnSpc>
            </a:pPr>
            <a:r>
              <a:rPr lang="hi-IN" sz="3100" dirty="0" smtClean="0"/>
              <a:t>तथ्य-जाँच को बढ़ावा</a:t>
            </a:r>
          </a:p>
          <a:p>
            <a:pPr>
              <a:lnSpc>
                <a:spcPct val="120000"/>
              </a:lnSpc>
            </a:pPr>
            <a:r>
              <a:rPr lang="hi-IN" sz="3100" dirty="0" smtClean="0"/>
              <a:t>नागरिक मंचों पर रचनात्मक बहस</a:t>
            </a:r>
          </a:p>
          <a:p>
            <a:pPr>
              <a:lnSpc>
                <a:spcPct val="120000"/>
              </a:lnSpc>
              <a:buFont typeface="Wingdings" pitchFamily="2" charset="2"/>
              <a:buChar char="Ø"/>
            </a:pPr>
            <a:r>
              <a:rPr lang="hi-IN" sz="3100" b="1" dirty="0" smtClean="0">
                <a:solidFill>
                  <a:srgbClr val="C00000"/>
                </a:solidFill>
              </a:rPr>
              <a:t>गलत सूचना और अफवाहें</a:t>
            </a:r>
            <a:endParaRPr lang="en-US" sz="3100" b="1" dirty="0" smtClean="0">
              <a:solidFill>
                <a:srgbClr val="C00000"/>
              </a:solidFill>
            </a:endParaRPr>
          </a:p>
          <a:p>
            <a:pPr>
              <a:lnSpc>
                <a:spcPct val="120000"/>
              </a:lnSpc>
              <a:buNone/>
            </a:pPr>
            <a:r>
              <a:rPr lang="hi-IN" sz="3100" dirty="0" smtClean="0"/>
              <a:t> सोशल मीडिया पर फैली गलत खबरें नफरत और डर फैलाती हैं।</a:t>
            </a:r>
            <a:endParaRPr lang="hi-IN" sz="3100" b="1" dirty="0" smtClean="0"/>
          </a:p>
          <a:p>
            <a:pPr>
              <a:lnSpc>
                <a:spcPct val="120000"/>
              </a:lnSpc>
            </a:pPr>
            <a:r>
              <a:rPr lang="hi-IN" sz="3100" b="1" dirty="0" smtClean="0"/>
              <a:t>उदाहरण:</a:t>
            </a:r>
            <a:r>
              <a:rPr lang="hi-IN" sz="3100" dirty="0" smtClean="0"/>
              <a:t/>
            </a:r>
            <a:br>
              <a:rPr lang="hi-IN" sz="3100" dirty="0" smtClean="0"/>
            </a:br>
            <a:r>
              <a:rPr lang="hi-IN" sz="3100" dirty="0" smtClean="0"/>
              <a:t>व्हाट्सऐप अफवाहों से हिंसा की घटनाएँ।</a:t>
            </a:r>
            <a:endParaRPr lang="en-US" sz="3100" b="1" dirty="0" smtClean="0"/>
          </a:p>
          <a:p>
            <a:pPr>
              <a:lnSpc>
                <a:spcPct val="120000"/>
              </a:lnSpc>
            </a:pPr>
            <a:r>
              <a:rPr lang="hi-IN" sz="3100" b="1" dirty="0" smtClean="0"/>
              <a:t>समाधान:</a:t>
            </a:r>
            <a:endParaRPr lang="hi-IN" sz="3100" dirty="0" smtClean="0"/>
          </a:p>
          <a:p>
            <a:pPr>
              <a:lnSpc>
                <a:spcPct val="120000"/>
              </a:lnSpc>
            </a:pPr>
            <a:r>
              <a:rPr lang="hi-IN" sz="3100" dirty="0" smtClean="0"/>
              <a:t>डिजिटल साक्षरता</a:t>
            </a:r>
          </a:p>
          <a:p>
            <a:pPr>
              <a:lnSpc>
                <a:spcPct val="120000"/>
              </a:lnSpc>
            </a:pPr>
            <a:r>
              <a:rPr lang="hi-IN" sz="3100" dirty="0" smtClean="0"/>
              <a:t>प्लेटफ़ॉर्म जवाबदेही</a:t>
            </a:r>
          </a:p>
          <a:p>
            <a:pPr>
              <a:lnSpc>
                <a:spcPct val="120000"/>
              </a:lnSpc>
            </a:pPr>
            <a:r>
              <a:rPr lang="hi-IN" sz="3100" dirty="0" smtClean="0"/>
              <a:t>त्वरित सरकारी/स्थानीय सूचना तंत्र</a:t>
            </a:r>
          </a:p>
          <a:p>
            <a:endParaRPr lang="hi-IN" dirty="0" smtClean="0"/>
          </a:p>
          <a:p>
            <a:endParaRPr lang="hi-IN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76200"/>
            <a:ext cx="9144000" cy="68326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hi-IN" sz="2000" b="1" dirty="0" smtClean="0">
                <a:solidFill>
                  <a:srgbClr val="C00000"/>
                </a:solidFill>
              </a:rPr>
              <a:t>शिक्षा और जागरूकता की कमी</a:t>
            </a:r>
            <a:r>
              <a:rPr lang="en-US" sz="2000" b="1" dirty="0" smtClean="0"/>
              <a:t>:</a:t>
            </a:r>
          </a:p>
          <a:p>
            <a:r>
              <a:rPr lang="hi-IN" sz="2000" dirty="0" smtClean="0"/>
              <a:t>सहिष्णुता, संवाद और आलोचनात्मक सोच का अभाव।</a:t>
            </a:r>
            <a:endParaRPr lang="hi-IN" sz="2000" b="1" dirty="0" smtClean="0"/>
          </a:p>
          <a:p>
            <a:endParaRPr lang="en-US" sz="2000" b="1" dirty="0" smtClean="0"/>
          </a:p>
          <a:p>
            <a:r>
              <a:rPr lang="hi-IN" sz="2000" b="1" dirty="0" smtClean="0"/>
              <a:t>उदाहरण:</a:t>
            </a:r>
            <a:endParaRPr lang="en-US" sz="2000" b="1" dirty="0" smtClean="0"/>
          </a:p>
          <a:p>
            <a:r>
              <a:rPr lang="hi-IN" sz="2000" dirty="0" smtClean="0"/>
              <a:t>संवैधानिक मूल्यों की सीमित समझ।</a:t>
            </a:r>
            <a:endParaRPr lang="en-US" sz="2000" dirty="0" smtClean="0"/>
          </a:p>
          <a:p>
            <a:endParaRPr lang="en-US" sz="2000" b="1" dirty="0" smtClean="0"/>
          </a:p>
          <a:p>
            <a:r>
              <a:rPr lang="hi-IN" sz="2000" b="1" dirty="0" smtClean="0"/>
              <a:t>समाधान:</a:t>
            </a:r>
            <a:endParaRPr lang="hi-IN" sz="2000" dirty="0" smtClean="0"/>
          </a:p>
          <a:p>
            <a:r>
              <a:rPr lang="hi-IN" sz="2000" dirty="0" smtClean="0"/>
              <a:t>नागरिक शास्त्र में </a:t>
            </a:r>
            <a:r>
              <a:rPr lang="hi-IN" sz="2000" b="1" dirty="0" smtClean="0"/>
              <a:t>संविधान, मौलिक अधिकार/कर्तव्य</a:t>
            </a:r>
            <a:r>
              <a:rPr lang="hi-IN" sz="2000" dirty="0" smtClean="0"/>
              <a:t> पर जोर</a:t>
            </a:r>
          </a:p>
          <a:p>
            <a:r>
              <a:rPr lang="en-US" sz="2000" dirty="0" smtClean="0"/>
              <a:t>NSS/NCC </a:t>
            </a:r>
            <a:r>
              <a:rPr lang="hi-IN" sz="2000" dirty="0" smtClean="0"/>
              <a:t>जैसे कार्यक्रम</a:t>
            </a:r>
          </a:p>
          <a:p>
            <a:r>
              <a:rPr lang="hi-IN" sz="2000" dirty="0" smtClean="0"/>
              <a:t>समुदाय-आधारित कार्यशालाएँ</a:t>
            </a:r>
            <a:endParaRPr lang="en-US" sz="2000" dirty="0" smtClean="0"/>
          </a:p>
          <a:p>
            <a:endParaRPr lang="en-US" sz="2000" dirty="0" smtClean="0"/>
          </a:p>
          <a:p>
            <a:pPr>
              <a:buFont typeface="Wingdings" pitchFamily="2" charset="2"/>
              <a:buChar char="Ø"/>
            </a:pPr>
            <a:r>
              <a:rPr lang="hi-IN" sz="2000" b="1" dirty="0" smtClean="0">
                <a:solidFill>
                  <a:srgbClr val="C00000"/>
                </a:solidFill>
              </a:rPr>
              <a:t>पहचान की राजनीति</a:t>
            </a:r>
            <a:r>
              <a:rPr lang="en-US" sz="2000" b="1" dirty="0" smtClean="0">
                <a:solidFill>
                  <a:srgbClr val="C00000"/>
                </a:solidFill>
              </a:rPr>
              <a:t>:</a:t>
            </a:r>
            <a:r>
              <a:rPr lang="hi-IN" sz="2000" b="1" dirty="0" smtClean="0">
                <a:solidFill>
                  <a:srgbClr val="C00000"/>
                </a:solidFill>
              </a:rPr>
              <a:t>पहचान की राजनीति</a:t>
            </a:r>
            <a:r>
              <a:rPr lang="hi-IN" sz="2000" dirty="0" smtClean="0">
                <a:solidFill>
                  <a:srgbClr val="C00000"/>
                </a:solidFill>
              </a:rPr>
              <a:t> </a:t>
            </a:r>
            <a:r>
              <a:rPr lang="hi-IN" sz="2000" dirty="0" smtClean="0"/>
              <a:t>– </a:t>
            </a:r>
            <a:endParaRPr lang="en-US" sz="2000" dirty="0" smtClean="0"/>
          </a:p>
          <a:p>
            <a:r>
              <a:rPr lang="hi-IN" sz="2000" dirty="0" smtClean="0"/>
              <a:t>“हम बनाम वे” की मानसिकता सामूहिक हित को नुकसान पहुँचाती है।</a:t>
            </a:r>
          </a:p>
          <a:p>
            <a:pPr>
              <a:buNone/>
            </a:pPr>
            <a:endParaRPr lang="hi-IN" sz="2000" b="1" dirty="0" smtClean="0"/>
          </a:p>
          <a:p>
            <a:r>
              <a:rPr lang="hi-IN" sz="2000" b="1" dirty="0" smtClean="0"/>
              <a:t>उदाहरण:</a:t>
            </a:r>
            <a:r>
              <a:rPr lang="hi-IN" sz="2000" dirty="0" smtClean="0"/>
              <a:t/>
            </a:r>
            <a:br>
              <a:rPr lang="hi-IN" sz="2000" dirty="0" smtClean="0"/>
            </a:br>
            <a:r>
              <a:rPr lang="hi-IN" sz="2000" dirty="0" smtClean="0"/>
              <a:t>भाषा/क्षेत्र के आधार पर “बाहरी बनाम स्थानीय” तनाव।</a:t>
            </a:r>
          </a:p>
          <a:p>
            <a:endParaRPr lang="en-US" sz="2000" b="1" dirty="0" smtClean="0"/>
          </a:p>
          <a:p>
            <a:r>
              <a:rPr lang="hi-IN" sz="2000" b="1" dirty="0" smtClean="0"/>
              <a:t>समाधान:</a:t>
            </a:r>
            <a:endParaRPr lang="hi-IN" sz="2000" dirty="0" smtClean="0"/>
          </a:p>
          <a:p>
            <a:r>
              <a:rPr lang="hi-IN" sz="2000" dirty="0" smtClean="0"/>
              <a:t>साझा नागरिक पहचान को मजबूत करना</a:t>
            </a:r>
          </a:p>
          <a:p>
            <a:r>
              <a:rPr lang="hi-IN" sz="2000" dirty="0" smtClean="0"/>
              <a:t>संघीय सहयोग और स्थानीय भागीदारी</a:t>
            </a:r>
          </a:p>
          <a:p>
            <a:r>
              <a:rPr lang="hi-IN" sz="2000" dirty="0" smtClean="0"/>
              <a:t>रोजगार/आवास में भेदभाव-रोधी नीतियाँ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240</TotalTime>
  <Words>353</Words>
  <Application>Microsoft Office PowerPoint</Application>
  <PresentationFormat>On-screen Show (4:3)</PresentationFormat>
  <Paragraphs>154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SWAMI VIVEKANAND SHIKSHAK PRASHIKSHAN MAHAVIDYALAY                       ROOPNAGARH, AJMER </vt:lpstr>
      <vt:lpstr>सामाजिक सामंजस्य  (Social Cohesion)</vt:lpstr>
      <vt:lpstr>सामाजिक सामंजस्य  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सामाजिक सामंजस्य (Social Cohesion)</dc:title>
  <dc:creator>shree</dc:creator>
  <cp:lastModifiedBy>shree</cp:lastModifiedBy>
  <cp:revision>56</cp:revision>
  <dcterms:created xsi:type="dcterms:W3CDTF">2026-01-27T08:16:41Z</dcterms:created>
  <dcterms:modified xsi:type="dcterms:W3CDTF">2026-04-21T08:16:03Z</dcterms:modified>
</cp:coreProperties>
</file>